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6858000" cy="9144000"/>
  <p:embeddedFontLst>
    <p:embeddedFont>
      <p:font typeface="Roboto"/>
      <p:regular r:id="rId48"/>
      <p:bold r:id="rId49"/>
      <p:italic r:id="rId50"/>
      <p:boldItalic r:id="rId51"/>
    </p:embeddedFont>
    <p:embeddedFont>
      <p:font typeface="Century Gothic"/>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2C79AD-CB76-4E75-860E-76285DBAB166}">
  <a:tblStyle styleId="{842C79AD-CB76-4E75-860E-76285DBAB166}" styleName="Table_0">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2E7E6"/>
          </a:solidFill>
        </a:fill>
      </a:tcStyle>
    </a:wholeTbl>
    <a:band1H>
      <a:tcTxStyle/>
      <a:tcStyle>
        <a:fill>
          <a:solidFill>
            <a:srgbClr val="E3CACA"/>
          </a:solidFill>
        </a:fill>
      </a:tcStyle>
    </a:band1H>
    <a:band2H>
      <a:tcTxStyle/>
    </a:band2H>
    <a:band1V>
      <a:tcTxStyle/>
      <a:tcStyle>
        <a:fill>
          <a:solidFill>
            <a:srgbClr val="E3CACA"/>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25305861-306C-41EA-93CF-368C74D703E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1C016DE-6193-4750-BFB1-2885C4D59253}"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CenturyGothic-bold.fntdata"/><Relationship Id="rId52" Type="http://schemas.openxmlformats.org/officeDocument/2006/relationships/font" Target="fonts/CenturyGothic-regular.fntdata"/><Relationship Id="rId11" Type="http://schemas.openxmlformats.org/officeDocument/2006/relationships/slide" Target="slides/slide5.xml"/><Relationship Id="rId55" Type="http://schemas.openxmlformats.org/officeDocument/2006/relationships/font" Target="fonts/CenturyGothic-boldItalic.fntdata"/><Relationship Id="rId10" Type="http://schemas.openxmlformats.org/officeDocument/2006/relationships/slide" Target="slides/slide4.xml"/><Relationship Id="rId54" Type="http://schemas.openxmlformats.org/officeDocument/2006/relationships/font" Target="fonts/CenturyGothic-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b9f98bbfa2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b9f98bbfa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b9f727e79f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b9f727e7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9f98bbfa2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b9f98bbfa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b9f98bbfa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b9f98bbf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9f98bbfa2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9f98bbfa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b9f98bbfa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b9f98bbfa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b9f98bbfa2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b9f98bbfa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5c70c0ff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c5c70c0ff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b9f98bbfa2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b9f98bbfa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1ede0d91a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f1ede0d91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5c70c0ffe_3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5c70c0ffe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11"/>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83" name="Google Shape;83;p11"/>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7" name="Shape 87"/>
        <p:cNvGrpSpPr/>
        <p:nvPr/>
      </p:nvGrpSpPr>
      <p:grpSpPr>
        <a:xfrm>
          <a:off x="0" y="0"/>
          <a:ext cx="0" cy="0"/>
          <a:chOff x="0" y="0"/>
          <a:chExt cx="0" cy="0"/>
        </a:xfrm>
      </p:grpSpPr>
      <p:sp>
        <p:nvSpPr>
          <p:cNvPr id="88" name="Google Shape;88;p12"/>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90" name="Google Shape;90;p12"/>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13"/>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7" name="Google Shape;97;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14"/>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4"/>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3" name="Google Shape;103;p14"/>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4" name="Google Shape;104;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107" name="Google Shape;107;p14"/>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a:solidFill>
                  <a:srgbClr val="86D1D8"/>
                </a:solidFill>
                <a:latin typeface="Arial"/>
                <a:ea typeface="Arial"/>
                <a:cs typeface="Arial"/>
                <a:sym typeface="Arial"/>
              </a:rPr>
              <a:t>“</a:t>
            </a:r>
            <a:endParaRPr/>
          </a:p>
        </p:txBody>
      </p:sp>
      <p:sp>
        <p:nvSpPr>
          <p:cNvPr id="108" name="Google Shape;108;p14"/>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a:solidFill>
                  <a:srgbClr val="86D1D8"/>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15"/>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12" name="Google Shape;112;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1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5" name="Shape 155"/>
        <p:cNvGrpSpPr/>
        <p:nvPr/>
      </p:nvGrpSpPr>
      <p:grpSpPr>
        <a:xfrm>
          <a:off x="0" y="0"/>
          <a:ext cx="0" cy="0"/>
          <a:chOff x="0" y="0"/>
          <a:chExt cx="0" cy="0"/>
        </a:xfrm>
      </p:grpSpPr>
      <p:sp>
        <p:nvSpPr>
          <p:cNvPr id="156" name="Google Shape;156;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0"/>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58" name="Google Shape;158;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3" name="Shape 33"/>
        <p:cNvGrpSpPr/>
        <p:nvPr/>
      </p:nvGrpSpPr>
      <p:grpSpPr>
        <a:xfrm>
          <a:off x="0" y="0"/>
          <a:ext cx="0" cy="0"/>
          <a:chOff x="0" y="0"/>
          <a:chExt cx="0" cy="0"/>
        </a:xfrm>
      </p:grpSpPr>
      <p:sp>
        <p:nvSpPr>
          <p:cNvPr id="34" name="Google Shape;34;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36" name="Google Shape;36;p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37" name="Google Shape;37;p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38" name="Google Shape;38;p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39" name="Google Shape;39;p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0" name="Google Shape;40;p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41" name="Google Shape;41;p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42" name="Google Shape;42;p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43" name="Google Shape;43;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6"/>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9" name="Google Shape;49;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5" name="Google Shape;55;p7"/>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6" name="Google Shape;56;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2" name="Google Shape;62;p8"/>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3" name="Google Shape;63;p8"/>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4" name="Google Shape;64;p8"/>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65" name="Google Shape;65;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76" name="Google Shape;76;p10"/>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7" name="Google Shape;77;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4.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slideLayout" Target="../slideLayouts/slideLayout18.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3" name="Shape 143"/>
        <p:cNvGrpSpPr/>
        <p:nvPr/>
      </p:nvGrpSpPr>
      <p:grpSpPr>
        <a:xfrm>
          <a:off x="0" y="0"/>
          <a:ext cx="0" cy="0"/>
          <a:chOff x="0" y="0"/>
          <a:chExt cx="0" cy="0"/>
        </a:xfrm>
      </p:grpSpPr>
      <p:pic>
        <p:nvPicPr>
          <p:cNvPr id="144" name="Google Shape;144;p19"/>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45" name="Google Shape;145;p19"/>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46" name="Google Shape;146;p19"/>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9"/>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8" name="Google Shape;148;p19"/>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49" name="Google Shape;149;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4200"/>
              <a:buFont typeface="Century Gothic"/>
              <a:buNone/>
              <a:defRPr b="0" i="0" sz="4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1" name="Google Shape;151;p1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F7F7F7"/>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F7F7F7"/>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F7F7F7"/>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6pPr>
            <a:lvl7pPr indent="-299720" lvl="6" marL="32004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7pPr>
            <a:lvl8pPr indent="-299720" lvl="7" marL="36576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8pPr>
            <a:lvl9pPr indent="-299720" lvl="8" marL="4114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52" name="Google Shape;152;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4" name="Google Shape;154;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ieeexplore.ieee.org/document/949579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researchgate.net/publication/347265975_How_Digital_Business_Penetration_Influences_Farme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ieeexplore.ieee.org/document/9557312/authors" TargetMode="External"/><Relationship Id="rId4" Type="http://schemas.openxmlformats.org/officeDocument/2006/relationships/hyperlink" Target="https://ieeexplore.ieee.org/abstract/document/9526759/" TargetMode="External"/><Relationship Id="rId5" Type="http://schemas.openxmlformats.org/officeDocument/2006/relationships/hyperlink" Target="https://ieeexplore.ieee.org/abstract/document/9526759/" TargetMode="External"/><Relationship Id="rId6" Type="http://schemas.openxmlformats.org/officeDocument/2006/relationships/hyperlink" Target="https://link.springer.com/article/10.1007/s10586-023-04246-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ieee-dataport.org/documents/dataset-assessing-water-quality-drinking-and-irrigation-purposes-using-machine-learning" TargetMode="External"/><Relationship Id="rId4" Type="http://schemas.openxmlformats.org/officeDocument/2006/relationships/hyperlink" Target="https://ieeexplore.ieee.org/document/9495793/" TargetMode="External"/><Relationship Id="rId5" Type="http://schemas.openxmlformats.org/officeDocument/2006/relationships/hyperlink" Target="https://ieeexplore.ieee.org/document/9495793/" TargetMode="External"/><Relationship Id="rId6" Type="http://schemas.openxmlformats.org/officeDocument/2006/relationships/hyperlink" Target="https://ieeexplore.ieee.org/document/9427359/" TargetMode="External"/><Relationship Id="rId7" Type="http://schemas.openxmlformats.org/officeDocument/2006/relationships/hyperlink" Target="https://www.researchgate.net/publication/347265975_How_Digital_Business_Penetration_Influences_Farmers" TargetMode="External"/><Relationship Id="rId8" Type="http://schemas.openxmlformats.org/officeDocument/2006/relationships/hyperlink" Target="https://www.researchgate.net/publication/347265975_How_Digital_Business_Penetration_Influences_Farmer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ieeexplore.ieee.org/author/37088990797" TargetMode="External"/><Relationship Id="rId4" Type="http://schemas.openxmlformats.org/officeDocument/2006/relationships/hyperlink" Target="https://ieeexplore.ieee.org/author/37085472713" TargetMode="External"/><Relationship Id="rId5" Type="http://schemas.openxmlformats.org/officeDocument/2006/relationships/hyperlink" Target="https://ieeexplore.ieee.org/author/37088989776" TargetMode="External"/><Relationship Id="rId6" Type="http://schemas.openxmlformats.org/officeDocument/2006/relationships/hyperlink" Target="https://ieeexplore.ieee.org/author/37086357775" TargetMode="External"/><Relationship Id="rId7" Type="http://schemas.openxmlformats.org/officeDocument/2006/relationships/hyperlink" Target="https://ieeexplore.ieee.org/author/38269196400" TargetMode="External"/><Relationship Id="rId8" Type="http://schemas.openxmlformats.org/officeDocument/2006/relationships/hyperlink" Target="https://ieeexplore.ieee.org/author/3730297490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grpSp>
        <p:nvGrpSpPr>
          <p:cNvPr id="165" name="Google Shape;165;p21"/>
          <p:cNvGrpSpPr/>
          <p:nvPr/>
        </p:nvGrpSpPr>
        <p:grpSpPr>
          <a:xfrm>
            <a:off x="2261126" y="2766249"/>
            <a:ext cx="7347360" cy="3045884"/>
            <a:chOff x="739148" y="659656"/>
            <a:chExt cx="7347360" cy="2956595"/>
          </a:xfrm>
        </p:grpSpPr>
        <p:sp>
          <p:nvSpPr>
            <p:cNvPr id="166" name="Google Shape;166;p21"/>
            <p:cNvSpPr/>
            <p:nvPr/>
          </p:nvSpPr>
          <p:spPr>
            <a:xfrm rot="10800000">
              <a:off x="2217446" y="659656"/>
              <a:ext cx="5869062" cy="2956595"/>
            </a:xfrm>
            <a:prstGeom prst="homePlate">
              <a:avLst>
                <a:gd fmla="val 50000" name="adj"/>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nvSpPr>
          <p:spPr>
            <a:xfrm>
              <a:off x="2956595" y="659656"/>
              <a:ext cx="5129913" cy="2956595"/>
            </a:xfrm>
            <a:prstGeom prst="rect">
              <a:avLst/>
            </a:prstGeom>
            <a:noFill/>
            <a:ln>
              <a:noFill/>
            </a:ln>
          </p:spPr>
          <p:txBody>
            <a:bodyPr anchorCtr="0" anchor="ctr" bIns="87625" lIns="1303775" spcFirstLastPara="1" rIns="163575" wrap="square" tIns="87625">
              <a:noAutofit/>
            </a:bodyPr>
            <a:lstStyle/>
            <a:p>
              <a:pPr indent="0" lvl="0" marL="0" marR="0" rtl="0" algn="ctr">
                <a:lnSpc>
                  <a:spcPct val="90000"/>
                </a:lnSpc>
                <a:spcBef>
                  <a:spcPts val="0"/>
                </a:spcBef>
                <a:spcAft>
                  <a:spcPts val="0"/>
                </a:spcAft>
                <a:buClr>
                  <a:schemeClr val="lt1"/>
                </a:buClr>
                <a:buSzPts val="2300"/>
                <a:buFont typeface="Century Gothic"/>
                <a:buNone/>
              </a:pPr>
              <a:r>
                <a:rPr b="0" i="0" lang="en-IN" sz="2300" u="none" cap="none" strike="noStrike">
                  <a:solidFill>
                    <a:schemeClr val="lt1"/>
                  </a:solidFill>
                  <a:latin typeface="Century Gothic"/>
                  <a:ea typeface="Century Gothic"/>
                  <a:cs typeface="Century Gothic"/>
                  <a:sym typeface="Century Gothic"/>
                </a:rPr>
                <a:t>Multisensor</a:t>
              </a:r>
              <a:r>
                <a:rPr lang="en-IN" sz="2300">
                  <a:solidFill>
                    <a:schemeClr val="lt1"/>
                  </a:solidFill>
                  <a:latin typeface="Century Gothic"/>
                  <a:ea typeface="Century Gothic"/>
                  <a:cs typeface="Century Gothic"/>
                  <a:sym typeface="Century Gothic"/>
                </a:rPr>
                <a:t> </a:t>
              </a:r>
              <a:r>
                <a:rPr b="0" i="0" lang="en-IN" sz="2300" u="none" cap="none" strike="noStrike">
                  <a:solidFill>
                    <a:schemeClr val="lt1"/>
                  </a:solidFill>
                  <a:latin typeface="Century Gothic"/>
                  <a:ea typeface="Century Gothic"/>
                  <a:cs typeface="Century Gothic"/>
                  <a:sym typeface="Century Gothic"/>
                </a:rPr>
                <a:t>Crop Guidance REALTIME Engine With Cloud Analytics And Recommendation System</a:t>
              </a:r>
              <a:endParaRPr b="0" i="0" sz="2300" u="none" cap="none" strike="noStrike">
                <a:solidFill>
                  <a:schemeClr val="lt1"/>
                </a:solidFill>
                <a:latin typeface="Century Gothic"/>
                <a:ea typeface="Century Gothic"/>
                <a:cs typeface="Century Gothic"/>
                <a:sym typeface="Century Gothic"/>
              </a:endParaRPr>
            </a:p>
          </p:txBody>
        </p:sp>
        <p:sp>
          <p:nvSpPr>
            <p:cNvPr id="168" name="Google Shape;168;p21"/>
            <p:cNvSpPr/>
            <p:nvPr/>
          </p:nvSpPr>
          <p:spPr>
            <a:xfrm>
              <a:off x="739148" y="659656"/>
              <a:ext cx="2956500" cy="2956500"/>
            </a:xfrm>
            <a:prstGeom prst="ellipse">
              <a:avLst/>
            </a:prstGeom>
            <a:blipFill rotWithShape="1">
              <a:blip r:embed="rId3">
                <a:alphaModFix/>
              </a:blip>
              <a:stretch>
                <a:fillRect b="0" l="-38998" r="-38997" t="0"/>
              </a:stretch>
            </a:blip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21"/>
          <p:cNvSpPr txBox="1"/>
          <p:nvPr>
            <p:ph idx="1" type="subTitle"/>
          </p:nvPr>
        </p:nvSpPr>
        <p:spPr>
          <a:xfrm flipH="1" rot="10800000">
            <a:off x="1154955" y="5638799"/>
            <a:ext cx="8825658" cy="107550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IN"/>
              <a:t> </a:t>
            </a:r>
            <a:endParaRPr/>
          </a:p>
        </p:txBody>
      </p:sp>
      <p:pic>
        <p:nvPicPr>
          <p:cNvPr id="170" name="Google Shape;170;p21"/>
          <p:cNvPicPr preferRelativeResize="0"/>
          <p:nvPr/>
        </p:nvPicPr>
        <p:blipFill>
          <a:blip r:embed="rId4">
            <a:alphaModFix/>
          </a:blip>
          <a:stretch>
            <a:fillRect/>
          </a:stretch>
        </p:blipFill>
        <p:spPr>
          <a:xfrm>
            <a:off x="9546263" y="0"/>
            <a:ext cx="2645737" cy="1467901"/>
          </a:xfrm>
          <a:prstGeom prst="rect">
            <a:avLst/>
          </a:prstGeom>
          <a:noFill/>
          <a:ln>
            <a:noFill/>
          </a:ln>
        </p:spPr>
      </p:pic>
      <p:sp>
        <p:nvSpPr>
          <p:cNvPr id="171" name="Google Shape;171;p21"/>
          <p:cNvSpPr txBox="1"/>
          <p:nvPr/>
        </p:nvSpPr>
        <p:spPr>
          <a:xfrm>
            <a:off x="260800" y="289775"/>
            <a:ext cx="9193200" cy="210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IN" sz="2300">
                <a:solidFill>
                  <a:schemeClr val="lt1"/>
                </a:solidFill>
                <a:latin typeface="Century Gothic"/>
                <a:ea typeface="Century Gothic"/>
                <a:cs typeface="Century Gothic"/>
                <a:sym typeface="Century Gothic"/>
              </a:rPr>
              <a:t>SRM Institute of Science and Technology School of Computing</a:t>
            </a:r>
            <a:endParaRPr b="1" sz="2300">
              <a:solidFill>
                <a:schemeClr val="lt1"/>
              </a:solidFill>
              <a:latin typeface="Century Gothic"/>
              <a:ea typeface="Century Gothic"/>
              <a:cs typeface="Century Gothic"/>
              <a:sym typeface="Century Gothic"/>
            </a:endParaRPr>
          </a:p>
          <a:p>
            <a:pPr indent="0" lvl="0" marL="0" rtl="0" algn="just">
              <a:spcBef>
                <a:spcPts val="0"/>
              </a:spcBef>
              <a:spcAft>
                <a:spcPts val="0"/>
              </a:spcAft>
              <a:buNone/>
            </a:pPr>
            <a:r>
              <a:t/>
            </a:r>
            <a:endParaRPr b="1" sz="2300">
              <a:solidFill>
                <a:schemeClr val="lt1"/>
              </a:solidFill>
              <a:latin typeface="Century Gothic"/>
              <a:ea typeface="Century Gothic"/>
              <a:cs typeface="Century Gothic"/>
              <a:sym typeface="Century Gothic"/>
            </a:endParaRPr>
          </a:p>
          <a:p>
            <a:pPr indent="0" lvl="0" marL="0" rtl="0" algn="just">
              <a:spcBef>
                <a:spcPts val="0"/>
              </a:spcBef>
              <a:spcAft>
                <a:spcPts val="0"/>
              </a:spcAft>
              <a:buNone/>
            </a:pPr>
            <a:r>
              <a:rPr b="1" lang="en-IN" sz="2300">
                <a:solidFill>
                  <a:schemeClr val="lt1"/>
                </a:solidFill>
                <a:latin typeface="Century Gothic"/>
                <a:ea typeface="Century Gothic"/>
                <a:cs typeface="Century Gothic"/>
                <a:sym typeface="Century Gothic"/>
              </a:rPr>
              <a:t>Department of Computational Intelligence Kattankulathur</a:t>
            </a:r>
            <a:endParaRPr b="1" sz="23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4400"/>
              <a:buFont typeface="Arial"/>
              <a:buNone/>
            </a:pPr>
            <a:r>
              <a:rPr lang="en-IN" sz="4400">
                <a:solidFill>
                  <a:srgbClr val="FFFFFF"/>
                </a:solidFill>
                <a:latin typeface="Arial"/>
                <a:ea typeface="Arial"/>
                <a:cs typeface="Arial"/>
                <a:sym typeface="Arial"/>
              </a:rPr>
              <a:t>Literature Survey</a:t>
            </a:r>
            <a:br>
              <a:rPr lang="en-IN" sz="4400">
                <a:solidFill>
                  <a:srgbClr val="FFFFFF"/>
                </a:solidFill>
                <a:latin typeface="Arial"/>
                <a:ea typeface="Arial"/>
                <a:cs typeface="Arial"/>
                <a:sym typeface="Arial"/>
              </a:rPr>
            </a:br>
            <a:endParaRPr/>
          </a:p>
        </p:txBody>
      </p:sp>
      <p:graphicFrame>
        <p:nvGraphicFramePr>
          <p:cNvPr id="228" name="Google Shape;228;p30"/>
          <p:cNvGraphicFramePr/>
          <p:nvPr/>
        </p:nvGraphicFramePr>
        <p:xfrm>
          <a:off x="776376" y="1354347"/>
          <a:ext cx="3000000" cy="3000000"/>
        </p:xfrm>
        <a:graphic>
          <a:graphicData uri="http://schemas.openxmlformats.org/drawingml/2006/table">
            <a:tbl>
              <a:tblPr bandRow="1" firstRow="1">
                <a:noFill/>
                <a:tableStyleId>{842C79AD-CB76-4E75-860E-76285DBAB166}</a:tableStyleId>
              </a:tblPr>
              <a:tblGrid>
                <a:gridCol w="1608825"/>
                <a:gridCol w="1030850"/>
                <a:gridCol w="1768425"/>
                <a:gridCol w="1475125"/>
                <a:gridCol w="1949575"/>
                <a:gridCol w="1820175"/>
              </a:tblGrid>
              <a:tr h="206775">
                <a:tc>
                  <a:txBody>
                    <a:bodyPr/>
                    <a:lstStyle/>
                    <a:p>
                      <a:pPr indent="0" lvl="0" marL="0" marR="0" rtl="0" algn="l">
                        <a:spcBef>
                          <a:spcPts val="0"/>
                        </a:spcBef>
                        <a:spcAft>
                          <a:spcPts val="0"/>
                        </a:spcAft>
                        <a:buNone/>
                      </a:pPr>
                      <a:r>
                        <a:rPr b="0" lang="en-IN" sz="1000">
                          <a:latin typeface="Arial"/>
                          <a:ea typeface="Arial"/>
                          <a:cs typeface="Arial"/>
                          <a:sym typeface="Arial"/>
                        </a:rPr>
                        <a:t>Author’s Name</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Jonural Name</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Title</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Year</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Methodology</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Inference</a:t>
                      </a:r>
                      <a:endParaRPr/>
                    </a:p>
                  </a:txBody>
                  <a:tcPr marT="45725" marB="45725" marR="91450" marL="91450"/>
                </a:tc>
              </a:tr>
              <a:tr h="1907025">
                <a:tc>
                  <a:txBody>
                    <a:bodyPr/>
                    <a:lstStyle/>
                    <a:p>
                      <a:pPr indent="0" lvl="0" marL="0" marR="0" rtl="0" algn="l">
                        <a:spcBef>
                          <a:spcPts val="0"/>
                        </a:spcBef>
                        <a:spcAft>
                          <a:spcPts val="0"/>
                        </a:spcAft>
                        <a:buNone/>
                      </a:pPr>
                      <a:r>
                        <a:rPr lang="en-IN" sz="1000">
                          <a:latin typeface="Arial"/>
                          <a:ea typeface="Arial"/>
                          <a:cs typeface="Arial"/>
                          <a:sym typeface="Arial"/>
                        </a:rPr>
                        <a:t>O. O. Ajayi, A. B. Bagula, H. C. Maluleke, Z. Gaffoor, N. Jovanovic and K. C. Pietersen</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IEEE ACCESS</a:t>
                      </a:r>
                      <a:endParaRPr sz="1000">
                        <a:latin typeface="Arial"/>
                        <a:ea typeface="Arial"/>
                        <a:cs typeface="Arial"/>
                        <a:sym typeface="Arial"/>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latin typeface="Arial"/>
                          <a:ea typeface="Arial"/>
                          <a:cs typeface="Arial"/>
                          <a:sym typeface="Arial"/>
                        </a:rPr>
                        <a:t>WaterNet: A Network for Monitoring and Assessing Water Quality for Drinking and Irrigation Purposes</a:t>
                      </a:r>
                      <a:endParaRPr sz="1000">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202</a:t>
                      </a:r>
                      <a:r>
                        <a:rPr lang="en-IN" sz="1000">
                          <a:latin typeface="Arial"/>
                          <a:ea typeface="Arial"/>
                          <a:cs typeface="Arial"/>
                          <a:sym typeface="Arial"/>
                        </a:rPr>
                        <a:t>2</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Water is a fundamental requirement for human, animal and plant survival. However, quality water is not always fit for drinking, domestic, or industrial use due to factors like industrialization, mining, pollution and natural occurrences. These factors introduce or alter various parameters in water, affecting its suitability. The study proposes a network architecture called WaterNet that collects real-time data on water parameters.</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WaterNet offers an intelligent solution for assessing water quality. By combining real-time data collection, ML algorithms and LoRa technology, it aids in determining water suitability for both drinking and irrigation purposes. The study contributes to sustainable water management and informed decision-making.</a:t>
                      </a:r>
                      <a:endParaRPr sz="1000">
                        <a:latin typeface="Arial"/>
                        <a:ea typeface="Arial"/>
                        <a:cs typeface="Arial"/>
                        <a:sym typeface="Arial"/>
                      </a:endParaRPr>
                    </a:p>
                  </a:txBody>
                  <a:tcPr marT="45725" marB="45725" marR="91450" marL="91450"/>
                </a:tc>
              </a:tr>
              <a:tr h="2370050">
                <a:tc>
                  <a:txBody>
                    <a:bodyPr/>
                    <a:lstStyle/>
                    <a:p>
                      <a:pPr indent="0" lvl="0" marL="0" marR="0" rtl="0" algn="l">
                        <a:spcBef>
                          <a:spcPts val="0"/>
                        </a:spcBef>
                        <a:spcAft>
                          <a:spcPts val="0"/>
                        </a:spcAft>
                        <a:buNone/>
                      </a:pPr>
                      <a:r>
                        <a:rPr lang="en-IN" sz="1000">
                          <a:latin typeface="Arial"/>
                          <a:ea typeface="Arial"/>
                          <a:cs typeface="Arial"/>
                          <a:sym typeface="Arial"/>
                        </a:rPr>
                        <a:t>V. Grimblatt, C. Jégo, G. Ferré and F. Rivet</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IEEE Journal</a:t>
                      </a:r>
                      <a:endParaRPr sz="1000">
                        <a:latin typeface="Arial"/>
                        <a:ea typeface="Arial"/>
                        <a:cs typeface="Arial"/>
                        <a:sym typeface="Arial"/>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latin typeface="Arial"/>
                          <a:ea typeface="Arial"/>
                          <a:cs typeface="Arial"/>
                          <a:sym typeface="Arial"/>
                        </a:rPr>
                        <a:t>How to Feed a Growing Population—An IoT Approach to Crop Health and Growth</a:t>
                      </a:r>
                      <a:endParaRPr sz="1000">
                        <a:latin typeface="Arial"/>
                        <a:ea typeface="Arial"/>
                        <a:cs typeface="Arial"/>
                        <a:sym typeface="Arial"/>
                      </a:endParaRPr>
                    </a:p>
                    <a:p>
                      <a:pPr indent="0" lvl="0" marL="0" rtl="0" algn="l">
                        <a:lnSpc>
                          <a:spcPct val="123913"/>
                        </a:lnSpc>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202</a:t>
                      </a:r>
                      <a:r>
                        <a:rPr lang="en-IN" sz="1000">
                          <a:latin typeface="Arial"/>
                          <a:ea typeface="Arial"/>
                          <a:cs typeface="Arial"/>
                          <a:sym typeface="Arial"/>
                        </a:rPr>
                        <a:t>1</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The paper addresses the challenge of feeding a growing global population while respecting the planet’s resources. With an estimated 9.2 billion human beings by 2050, annual resource consumption is projected to be nearly twice what the Earth can provide. To meet this demand, crop production must increase by 70%.</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By integrating IoT, affordable sensors and ADMS, this approach contributes to sustainable agriculture. </a:t>
                      </a:r>
                      <a:r>
                        <a:rPr lang="en-IN" sz="1000">
                          <a:uFill>
                            <a:noFill/>
                          </a:uFill>
                          <a:latin typeface="Arial"/>
                          <a:ea typeface="Arial"/>
                          <a:cs typeface="Arial"/>
                          <a:sym typeface="Arial"/>
                          <a:hlinkClick r:id="rId3"/>
                        </a:rPr>
                        <a:t>It empowers small to medium farmers to enhance productivity while safeguarding the planet’s resources </a:t>
                      </a:r>
                      <a:endParaRPr sz="10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646111" y="452718"/>
            <a:ext cx="9404723" cy="70857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4000"/>
              <a:buFont typeface="Arial"/>
              <a:buNone/>
            </a:pPr>
            <a:r>
              <a:rPr lang="en-IN" sz="4000">
                <a:solidFill>
                  <a:srgbClr val="FFFFFF"/>
                </a:solidFill>
                <a:latin typeface="Arial"/>
                <a:ea typeface="Arial"/>
                <a:cs typeface="Arial"/>
                <a:sym typeface="Arial"/>
              </a:rPr>
              <a:t>Literature Survey</a:t>
            </a:r>
            <a:br>
              <a:rPr lang="en-IN" sz="4000">
                <a:solidFill>
                  <a:srgbClr val="FFFFFF"/>
                </a:solidFill>
                <a:latin typeface="Arial"/>
                <a:ea typeface="Arial"/>
                <a:cs typeface="Arial"/>
                <a:sym typeface="Arial"/>
              </a:rPr>
            </a:br>
            <a:endParaRPr/>
          </a:p>
        </p:txBody>
      </p:sp>
      <p:graphicFrame>
        <p:nvGraphicFramePr>
          <p:cNvPr id="234" name="Google Shape;234;p31"/>
          <p:cNvGraphicFramePr/>
          <p:nvPr/>
        </p:nvGraphicFramePr>
        <p:xfrm>
          <a:off x="645736" y="1391478"/>
          <a:ext cx="3000000" cy="3000000"/>
        </p:xfrm>
        <a:graphic>
          <a:graphicData uri="http://schemas.openxmlformats.org/drawingml/2006/table">
            <a:tbl>
              <a:tblPr bandRow="1" firstRow="1">
                <a:noFill/>
                <a:tableStyleId>{842C79AD-CB76-4E75-860E-76285DBAB166}</a:tableStyleId>
              </a:tblPr>
              <a:tblGrid>
                <a:gridCol w="1583675"/>
                <a:gridCol w="970975"/>
                <a:gridCol w="1397475"/>
                <a:gridCol w="1526875"/>
                <a:gridCol w="2225625"/>
                <a:gridCol w="1797475"/>
              </a:tblGrid>
              <a:tr h="364850">
                <a:tc>
                  <a:txBody>
                    <a:bodyPr/>
                    <a:lstStyle/>
                    <a:p>
                      <a:pPr indent="0" lvl="0" marL="0" marR="0" rtl="0" algn="l">
                        <a:spcBef>
                          <a:spcPts val="0"/>
                        </a:spcBef>
                        <a:spcAft>
                          <a:spcPts val="0"/>
                        </a:spcAft>
                        <a:buNone/>
                      </a:pPr>
                      <a:r>
                        <a:rPr b="0" lang="en-IN" sz="1000">
                          <a:latin typeface="Arial"/>
                          <a:ea typeface="Arial"/>
                          <a:cs typeface="Arial"/>
                          <a:sym typeface="Arial"/>
                        </a:rPr>
                        <a:t>Author’s Name</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Jonural Name</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Title</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Year</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Methodology</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Inference</a:t>
                      </a:r>
                      <a:endParaRPr/>
                    </a:p>
                  </a:txBody>
                  <a:tcPr marT="45725" marB="45725" marR="91450" marL="91450"/>
                </a:tc>
              </a:tr>
              <a:tr h="1931100">
                <a:tc>
                  <a:txBody>
                    <a:bodyPr/>
                    <a:lstStyle/>
                    <a:p>
                      <a:pPr indent="0" lvl="0" marL="0" marR="0" rtl="0" algn="l">
                        <a:spcBef>
                          <a:spcPts val="0"/>
                        </a:spcBef>
                        <a:spcAft>
                          <a:spcPts val="0"/>
                        </a:spcAft>
                        <a:buNone/>
                      </a:pPr>
                      <a:r>
                        <a:rPr lang="en-IN" sz="1000">
                          <a:latin typeface="Arial"/>
                          <a:ea typeface="Arial"/>
                          <a:cs typeface="Arial"/>
                          <a:sym typeface="Arial"/>
                        </a:rPr>
                        <a:t>Y. Teng, X. Chen, Z. Yu and J. Wei</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IEEE ACCESS</a:t>
                      </a:r>
                      <a:endParaRPr sz="1000">
                        <a:latin typeface="Arial"/>
                        <a:ea typeface="Arial"/>
                        <a:cs typeface="Arial"/>
                        <a:sym typeface="Arial"/>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latin typeface="Arial"/>
                          <a:ea typeface="Arial"/>
                          <a:cs typeface="Arial"/>
                          <a:sym typeface="Arial"/>
                        </a:rPr>
                        <a:t>Research on the Evolutionary Decision-Making Behavior Among the Government, Farmers and Consumers: Based on the Quality and Safety of Agricultural Products</a:t>
                      </a:r>
                      <a:endParaRPr sz="1000">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i="0" lang="en-IN" sz="1000" strike="noStrike">
                          <a:latin typeface="Arial"/>
                          <a:ea typeface="Arial"/>
                          <a:cs typeface="Arial"/>
                          <a:sym typeface="Arial"/>
                        </a:rPr>
                        <a:t>202</a:t>
                      </a:r>
                      <a:r>
                        <a:rPr lang="en-IN" sz="1000">
                          <a:latin typeface="Arial"/>
                          <a:ea typeface="Arial"/>
                          <a:cs typeface="Arial"/>
                          <a:sym typeface="Arial"/>
                        </a:rPr>
                        <a:t>1</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The study investigates the interplay of decision-making behavior among three key stakeholders: government, farmers and consumers, with a focus on agricultural product quality and safety. The primary factors impacting food safety are the quality and safety of agricultural products. Farmers’ decision-making behavior is closely linked to these factors. </a:t>
                      </a:r>
                      <a:endParaRPr sz="1000">
                        <a:latin typeface="Arial"/>
                        <a:ea typeface="Arial"/>
                        <a:cs typeface="Arial"/>
                        <a:sym typeface="Arial"/>
                      </a:endParaRPr>
                    </a:p>
                  </a:txBody>
                  <a:tcPr marT="45725" marB="45725" marR="91450" marL="91450"/>
                </a:tc>
                <a:tc>
                  <a:txBody>
                    <a:bodyPr/>
                    <a:lstStyle/>
                    <a:p>
                      <a:pPr indent="0" lvl="0" marL="0" rtl="0" algn="l">
                        <a:lnSpc>
                          <a:spcPct val="115000"/>
                        </a:lnSpc>
                        <a:spcBef>
                          <a:spcPts val="900"/>
                        </a:spcBef>
                        <a:spcAft>
                          <a:spcPts val="0"/>
                        </a:spcAft>
                        <a:buNone/>
                      </a:pPr>
                      <a:r>
                        <a:rPr lang="en-IN" sz="1000">
                          <a:latin typeface="Arial"/>
                          <a:ea typeface="Arial"/>
                          <a:cs typeface="Arial"/>
                          <a:sym typeface="Arial"/>
                        </a:rPr>
                        <a:t>The evolutionary process of decision-making behavior among the three stakeholders toward an ideal state is influenced by various factors. Different factor value ranges impact the convergence speed to the ideal state.</a:t>
                      </a:r>
                      <a:endParaRPr sz="1000">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r>
              <a:tr h="2249025">
                <a:tc>
                  <a:txBody>
                    <a:bodyPr/>
                    <a:lstStyle/>
                    <a:p>
                      <a:pPr indent="0" lvl="0" marL="0" marR="0" rtl="0" algn="l">
                        <a:spcBef>
                          <a:spcPts val="0"/>
                        </a:spcBef>
                        <a:spcAft>
                          <a:spcPts val="0"/>
                        </a:spcAft>
                        <a:buNone/>
                      </a:pPr>
                      <a:r>
                        <a:rPr lang="en-IN" sz="1000">
                          <a:latin typeface="Arial"/>
                          <a:ea typeface="Arial"/>
                          <a:cs typeface="Arial"/>
                          <a:sym typeface="Arial"/>
                        </a:rPr>
                        <a:t>C. Xie, Y. Zhu and Q. Zhao</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IEEE ACCESS</a:t>
                      </a:r>
                      <a:endParaRPr sz="1000">
                        <a:latin typeface="Arial"/>
                        <a:ea typeface="Arial"/>
                        <a:cs typeface="Arial"/>
                        <a:sym typeface="Arial"/>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latin typeface="Arial"/>
                          <a:ea typeface="Arial"/>
                          <a:cs typeface="Arial"/>
                          <a:sym typeface="Arial"/>
                        </a:rPr>
                        <a:t>How Digital Business Penetration Influences Farmers’ Sense of Economic Gain: The Role of Farmers’ Entrepreneurial Orientation and Market Responsiveness</a:t>
                      </a:r>
                      <a:endParaRPr sz="1000">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2022</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The study investigates the impact of digital business penetration (DBP) on farmers’ sense of economic gain (SEG) in traditional villages in western China. DBP refers to the extent to which farmers develop new digital business awareness due to changes in infrastructure, smartphone usage and digital ventures. The research collects questionnaire responses from 343 farmers.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The study highlights the importance of digital literacy and responsiveness in improving farmers’ entrepreneurial intention, attitude toward digitization and overall sense of economic gain. </a:t>
                      </a:r>
                      <a:r>
                        <a:rPr lang="en-IN" sz="1000">
                          <a:uFill>
                            <a:noFill/>
                          </a:uFill>
                          <a:latin typeface="Arial"/>
                          <a:ea typeface="Arial"/>
                          <a:cs typeface="Arial"/>
                          <a:sym typeface="Arial"/>
                          <a:hlinkClick r:id="rId3"/>
                        </a:rPr>
                        <a:t>By understanding these mechanisms, policymakers and practitioners can promote sustainable economic growth in rural areas</a:t>
                      </a:r>
                      <a:r>
                        <a:rPr lang="en-IN" sz="1000">
                          <a:latin typeface="Arial"/>
                          <a:ea typeface="Arial"/>
                          <a:cs typeface="Arial"/>
                          <a:sym typeface="Arial"/>
                        </a:rPr>
                        <a:t>.</a:t>
                      </a:r>
                      <a:endParaRPr sz="10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Research Gaps</a:t>
            </a:r>
            <a:endParaRPr/>
          </a:p>
        </p:txBody>
      </p:sp>
      <p:graphicFrame>
        <p:nvGraphicFramePr>
          <p:cNvPr id="240" name="Google Shape;240;p32"/>
          <p:cNvGraphicFramePr/>
          <p:nvPr/>
        </p:nvGraphicFramePr>
        <p:xfrm>
          <a:off x="555476" y="1316053"/>
          <a:ext cx="3000000" cy="3000000"/>
        </p:xfrm>
        <a:graphic>
          <a:graphicData uri="http://schemas.openxmlformats.org/drawingml/2006/table">
            <a:tbl>
              <a:tblPr bandRow="1" firstRow="1">
                <a:noFill/>
                <a:tableStyleId>{842C79AD-CB76-4E75-860E-76285DBAB166}</a:tableStyleId>
              </a:tblPr>
              <a:tblGrid>
                <a:gridCol w="881000"/>
                <a:gridCol w="4660925"/>
                <a:gridCol w="4952300"/>
              </a:tblGrid>
              <a:tr h="332475">
                <a:tc>
                  <a:txBody>
                    <a:bodyPr/>
                    <a:lstStyle/>
                    <a:p>
                      <a:pPr indent="0" lvl="0" marL="0" marR="0" rtl="0" algn="l">
                        <a:spcBef>
                          <a:spcPts val="0"/>
                        </a:spcBef>
                        <a:spcAft>
                          <a:spcPts val="0"/>
                        </a:spcAft>
                        <a:buNone/>
                      </a:pPr>
                      <a:r>
                        <a:rPr lang="en-IN" sz="1000">
                          <a:latin typeface="Arial"/>
                          <a:ea typeface="Arial"/>
                          <a:cs typeface="Arial"/>
                          <a:sym typeface="Arial"/>
                        </a:rPr>
                        <a:t>S.No</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Title of Research Paper</a:t>
                      </a:r>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Research gaps</a:t>
                      </a:r>
                      <a:endParaRPr/>
                    </a:p>
                  </a:txBody>
                  <a:tcPr marT="45725" marB="45725" marR="91450" marL="91450"/>
                </a:tc>
              </a:tr>
              <a:tr h="628525">
                <a:tc>
                  <a:txBody>
                    <a:bodyPr/>
                    <a:lstStyle/>
                    <a:p>
                      <a:pPr indent="0" lvl="0" marL="0" marR="0" rtl="0" algn="l">
                        <a:spcBef>
                          <a:spcPts val="0"/>
                        </a:spcBef>
                        <a:spcAft>
                          <a:spcPts val="0"/>
                        </a:spcAft>
                        <a:buNone/>
                      </a:pPr>
                      <a:r>
                        <a:rPr lang="en-IN" sz="1000">
                          <a:latin typeface="Arial"/>
                          <a:ea typeface="Arial"/>
                          <a:cs typeface="Arial"/>
                          <a:sym typeface="Arial"/>
                        </a:rPr>
                        <a:t>1</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00"/>
                        <a:buFont typeface="Arial"/>
                        <a:buNone/>
                      </a:pPr>
                      <a:r>
                        <a:rPr b="0" i="0" lang="en-IN" sz="1000" u="none" strike="noStrike">
                          <a:solidFill>
                            <a:schemeClr val="dk1"/>
                          </a:solidFill>
                          <a:latin typeface="Arial"/>
                          <a:ea typeface="Arial"/>
                          <a:cs typeface="Arial"/>
                          <a:sym typeface="Arial"/>
                        </a:rPr>
                        <a:t>Accelerating Crop Yield: Multisensor Data Fusion and Machine Learning for Agriculture Text Classification</a:t>
                      </a:r>
                      <a:endParaRPr sz="1000">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The paper presents a novel Multisensor Machine-Learning Approach (MMLA) for classifying multisensor data. However, the paper only investigates the top eight classes. Future research could explore the classification of a broader range of crops</a:t>
                      </a:r>
                      <a:endParaRPr sz="1000">
                        <a:latin typeface="Arial"/>
                        <a:ea typeface="Arial"/>
                        <a:cs typeface="Arial"/>
                        <a:sym typeface="Arial"/>
                      </a:endParaRPr>
                    </a:p>
                  </a:txBody>
                  <a:tcPr marT="45725" marB="45725" marR="91450" marL="91450"/>
                </a:tc>
              </a:tr>
              <a:tr h="1175075">
                <a:tc>
                  <a:txBody>
                    <a:bodyPr/>
                    <a:lstStyle/>
                    <a:p>
                      <a:pPr indent="0" lvl="0" marL="0" marR="0" rtl="0" algn="l">
                        <a:spcBef>
                          <a:spcPts val="0"/>
                        </a:spcBef>
                        <a:spcAft>
                          <a:spcPts val="0"/>
                        </a:spcAft>
                        <a:buNone/>
                      </a:pPr>
                      <a:r>
                        <a:rPr lang="en-IN" sz="1000">
                          <a:latin typeface="Arial"/>
                          <a:ea typeface="Arial"/>
                          <a:cs typeface="Arial"/>
                          <a:sym typeface="Arial"/>
                        </a:rPr>
                        <a:t>2</a:t>
                      </a:r>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solidFill>
                            <a:srgbClr val="111111"/>
                          </a:solidFill>
                          <a:latin typeface="Arial"/>
                          <a:ea typeface="Arial"/>
                          <a:cs typeface="Arial"/>
                          <a:sym typeface="Arial"/>
                        </a:rPr>
                        <a:t>WB-CPI: Weather Based Crop Prediction in India Using Big Data Analytics</a:t>
                      </a:r>
                      <a:endParaRPr sz="1000">
                        <a:solidFill>
                          <a:srgbClr val="11111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sz="1000">
                        <a:solidFill>
                          <a:srgbClr val="111111"/>
                        </a:solidFill>
                        <a:latin typeface="Arial"/>
                        <a:ea typeface="Arial"/>
                        <a:cs typeface="Arial"/>
                        <a:sym typeface="Arial"/>
                      </a:endParaRPr>
                    </a:p>
                    <a:p>
                      <a:pPr indent="0" lvl="0" marL="0" marR="0" rtl="0" algn="l">
                        <a:spcBef>
                          <a:spcPts val="0"/>
                        </a:spcBef>
                        <a:spcAft>
                          <a:spcPts val="0"/>
                        </a:spcAft>
                        <a:buNone/>
                      </a:pPr>
                      <a:r>
                        <a:t/>
                      </a:r>
                      <a:endParaRPr sz="1000">
                        <a:solidFill>
                          <a:srgbClr val="111111"/>
                        </a:solidFill>
                        <a:latin typeface="Arial"/>
                        <a:ea typeface="Arial"/>
                        <a:cs typeface="Arial"/>
                        <a:sym typeface="Arial"/>
                      </a:endParaRPr>
                    </a:p>
                  </a:txBody>
                  <a:tcPr marT="45725" marB="45725" marR="91450" marL="91450"/>
                </a:tc>
                <a:tc>
                  <a:txBody>
                    <a:bodyPr/>
                    <a:lstStyle/>
                    <a:p>
                      <a:pPr indent="0" lvl="0" marL="0" rtl="0" algn="l">
                        <a:lnSpc>
                          <a:spcPct val="115000"/>
                        </a:lnSpc>
                        <a:spcBef>
                          <a:spcPts val="1200"/>
                        </a:spcBef>
                        <a:spcAft>
                          <a:spcPts val="1200"/>
                        </a:spcAft>
                        <a:buSzPts val="1100"/>
                        <a:buNone/>
                      </a:pPr>
                      <a:r>
                        <a:rPr lang="en-IN" sz="1000">
                          <a:solidFill>
                            <a:srgbClr val="111111"/>
                          </a:solidFill>
                          <a:uFill>
                            <a:noFill/>
                          </a:uFill>
                          <a:latin typeface="Arial"/>
                          <a:ea typeface="Arial"/>
                          <a:cs typeface="Arial"/>
                          <a:sym typeface="Arial"/>
                          <a:hlinkClick r:id="rId3">
                            <a:extLst>
                              <a:ext uri="{A12FA001-AC4F-418D-AE19-62706E023703}">
                                <ahyp:hlinkClr val="tx"/>
                              </a:ext>
                            </a:extLst>
                          </a:hlinkClick>
                        </a:rPr>
                        <a:t>The paper “WB-CPI: Weather Based Crop Prediction in India Using Big Data Analytics” presents a system for crop prediction based on weather data</a:t>
                      </a:r>
                      <a:r>
                        <a:rPr lang="en-IN" sz="1000">
                          <a:solidFill>
                            <a:srgbClr val="111111"/>
                          </a:solidFill>
                          <a:latin typeface="Arial"/>
                          <a:ea typeface="Arial"/>
                          <a:cs typeface="Arial"/>
                          <a:sym typeface="Arial"/>
                        </a:rPr>
                        <a:t>. However, it doesn’t discuss the system’s performance in different climatic conditions or its adaptability to changes in farming practices and crop varieties. These could be potential research gaps.</a:t>
                      </a:r>
                      <a:endParaRPr sz="1000">
                        <a:solidFill>
                          <a:srgbClr val="111111"/>
                        </a:solidFill>
                        <a:latin typeface="Arial"/>
                        <a:ea typeface="Arial"/>
                        <a:cs typeface="Arial"/>
                        <a:sym typeface="Arial"/>
                      </a:endParaRPr>
                    </a:p>
                  </a:txBody>
                  <a:tcPr marT="45725" marB="45725" marR="91450" marL="91450"/>
                </a:tc>
              </a:tr>
              <a:tr h="1175075">
                <a:tc>
                  <a:txBody>
                    <a:bodyPr/>
                    <a:lstStyle/>
                    <a:p>
                      <a:pPr indent="0" lvl="0" marL="0" marR="0" rtl="0" algn="l">
                        <a:spcBef>
                          <a:spcPts val="0"/>
                        </a:spcBef>
                        <a:spcAft>
                          <a:spcPts val="0"/>
                        </a:spcAft>
                        <a:buNone/>
                      </a:pPr>
                      <a:r>
                        <a:rPr lang="en-IN" sz="1000">
                          <a:latin typeface="Arial"/>
                          <a:ea typeface="Arial"/>
                          <a:cs typeface="Arial"/>
                          <a:sym typeface="Arial"/>
                        </a:rPr>
                        <a:t>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00"/>
                        <a:buFont typeface="Arial"/>
                        <a:buNone/>
                      </a:pPr>
                      <a:r>
                        <a:rPr b="0" i="0" lang="en-IN" sz="1000" u="none" strike="noStrike">
                          <a:solidFill>
                            <a:schemeClr val="dk1"/>
                          </a:solidFill>
                          <a:latin typeface="Arial"/>
                          <a:ea typeface="Arial"/>
                          <a:cs typeface="Arial"/>
                          <a:sym typeface="Arial"/>
                        </a:rPr>
                        <a:t>Internet of Things (IoT) Assisted Context Aware Fertilizer Recommendation</a:t>
                      </a:r>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The paper presents a machine learning-based fertilizer recommendation methodology according to the real-time soil fertility context captured through the Internet of Things assisted soil fertility mapping. However, the paper only investigates the Logistic Regression, Support Vector Machine, Gaussian Naïve Bayes and K-Nearest Neighbor machine learning models. Future research could explore the use of other machine learning algorithms or deep learning models for fertilizer recommendation.</a:t>
                      </a:r>
                      <a:endParaRPr sz="1000">
                        <a:latin typeface="Arial"/>
                        <a:ea typeface="Arial"/>
                        <a:cs typeface="Arial"/>
                        <a:sym typeface="Arial"/>
                      </a:endParaRPr>
                    </a:p>
                  </a:txBody>
                  <a:tcPr marT="45725" marB="45725" marR="91450" marL="91450"/>
                </a:tc>
              </a:tr>
              <a:tr h="765175">
                <a:tc>
                  <a:txBody>
                    <a:bodyPr/>
                    <a:lstStyle/>
                    <a:p>
                      <a:pPr indent="0" lvl="0" marL="0" marR="0" rtl="0" algn="l">
                        <a:spcBef>
                          <a:spcPts val="0"/>
                        </a:spcBef>
                        <a:spcAft>
                          <a:spcPts val="0"/>
                        </a:spcAft>
                        <a:buNone/>
                      </a:pPr>
                      <a:r>
                        <a:rPr lang="en-IN" sz="1000">
                          <a:latin typeface="Arial"/>
                          <a:ea typeface="Arial"/>
                          <a:cs typeface="Arial"/>
                          <a:sym typeface="Arial"/>
                        </a:rPr>
                        <a:t>4</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00"/>
                        <a:buFont typeface="Arial"/>
                        <a:buNone/>
                      </a:pPr>
                      <a:r>
                        <a:rPr b="0" i="0" lang="en-IN" sz="1000" u="none" strike="noStrike">
                          <a:solidFill>
                            <a:schemeClr val="dk1"/>
                          </a:solidFill>
                          <a:latin typeface="Arial"/>
                          <a:ea typeface="Arial"/>
                          <a:cs typeface="Arial"/>
                          <a:sym typeface="Arial"/>
                        </a:rPr>
                        <a:t>Internet of Things and Wireless Sensor Networks for Smart Agriculture Applications: A Survey</a:t>
                      </a:r>
                      <a:endParaRPr sz="1000">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The paper emphasizes a comprehensive, future-oriented approach, delving into IoT-WSNs, wireless network protocols and their applications in agriculture since 2019. However, the paper does not provide a detailed analysis of the challenges and future directions in this field</a:t>
                      </a:r>
                      <a:endParaRPr sz="1000">
                        <a:latin typeface="Arial"/>
                        <a:ea typeface="Arial"/>
                        <a:cs typeface="Arial"/>
                        <a:sym typeface="Arial"/>
                      </a:endParaRPr>
                    </a:p>
                  </a:txBody>
                  <a:tcPr marT="45725" marB="45725" marR="91450" marL="91450"/>
                </a:tc>
              </a:tr>
              <a:tr h="765175">
                <a:tc>
                  <a:txBody>
                    <a:bodyPr/>
                    <a:lstStyle/>
                    <a:p>
                      <a:pPr indent="0" lvl="0" marL="0" marR="0" rtl="0" algn="l">
                        <a:spcBef>
                          <a:spcPts val="0"/>
                        </a:spcBef>
                        <a:spcAft>
                          <a:spcPts val="0"/>
                        </a:spcAft>
                        <a:buNone/>
                      </a:pPr>
                      <a:r>
                        <a:rPr lang="en-IN" sz="1000">
                          <a:latin typeface="Arial"/>
                          <a:ea typeface="Arial"/>
                          <a:cs typeface="Arial"/>
                          <a:sym typeface="Arial"/>
                        </a:rPr>
                        <a:t>5</a:t>
                      </a:r>
                      <a:endParaRPr/>
                    </a:p>
                  </a:txBody>
                  <a:tcPr marT="45725" marB="45725" marR="91450" marL="91450"/>
                </a:tc>
                <a:tc>
                  <a:txBody>
                    <a:bodyPr/>
                    <a:lstStyle/>
                    <a:p>
                      <a:pPr indent="0" lvl="0" marL="0" rtl="0" algn="l">
                        <a:spcBef>
                          <a:spcPts val="0"/>
                        </a:spcBef>
                        <a:spcAft>
                          <a:spcPts val="0"/>
                        </a:spcAft>
                        <a:buClr>
                          <a:schemeClr val="dk1"/>
                        </a:buClr>
                        <a:buSzPts val="1000"/>
                        <a:buFont typeface="Arial"/>
                        <a:buNone/>
                      </a:pPr>
                      <a:r>
                        <a:rPr lang="en-IN" sz="1000">
                          <a:latin typeface="Arial"/>
                          <a:ea typeface="Arial"/>
                          <a:cs typeface="Arial"/>
                          <a:sym typeface="Arial"/>
                        </a:rPr>
                        <a:t>CROPCARE: An Intelligent Real-Time Sustainable IoT System for Crop Disease Detection Using Mobile Vision</a:t>
                      </a:r>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rtl="0" algn="l">
                        <a:lnSpc>
                          <a:spcPct val="115000"/>
                        </a:lnSpc>
                        <a:spcBef>
                          <a:spcPts val="1200"/>
                        </a:spcBef>
                        <a:spcAft>
                          <a:spcPts val="1200"/>
                        </a:spcAft>
                        <a:buSzPts val="1100"/>
                        <a:buNone/>
                      </a:pPr>
                      <a:r>
                        <a:rPr lang="en-IN" sz="1000">
                          <a:uFill>
                            <a:noFill/>
                          </a:uFill>
                          <a:latin typeface="Arial"/>
                          <a:ea typeface="Arial"/>
                          <a:cs typeface="Arial"/>
                          <a:sym typeface="Arial"/>
                          <a:hlinkClick r:id="rId4"/>
                        </a:rPr>
                        <a:t>The </a:t>
                      </a:r>
                      <a:r>
                        <a:rPr lang="en-IN" sz="1000">
                          <a:latin typeface="Arial"/>
                          <a:ea typeface="Arial"/>
                          <a:cs typeface="Arial"/>
                          <a:sym typeface="Arial"/>
                        </a:rPr>
                        <a:t>CROPCARE</a:t>
                      </a:r>
                      <a:r>
                        <a:rPr lang="en-IN" sz="1000">
                          <a:uFill>
                            <a:noFill/>
                          </a:uFill>
                          <a:latin typeface="Arial"/>
                          <a:ea typeface="Arial"/>
                          <a:cs typeface="Arial"/>
                          <a:sym typeface="Arial"/>
                          <a:hlinkClick r:id="rId5"/>
                        </a:rPr>
                        <a:t> system integrates mobile vision, IoT and Google Cloud services for real-time crop disease detection</a:t>
                      </a:r>
                      <a:r>
                        <a:rPr lang="en-IN" sz="1000">
                          <a:latin typeface="Arial"/>
                          <a:ea typeface="Arial"/>
                          <a:cs typeface="Arial"/>
                          <a:sym typeface="Arial"/>
                        </a:rPr>
                        <a:t>. However, there may be gaps in its scalability, adaptability to different crops and regions and effectiveness under varying environmental conditions.</a:t>
                      </a:r>
                      <a:r>
                        <a:rPr lang="en-IN" sz="1000">
                          <a:uFill>
                            <a:noFill/>
                          </a:uFill>
                          <a:latin typeface="Arial"/>
                          <a:ea typeface="Arial"/>
                          <a:cs typeface="Arial"/>
                          <a:sym typeface="Arial"/>
                          <a:hlinkClick r:id="rId6"/>
                        </a:rPr>
                        <a:t> Further research could also explore integration with other precision agriculture technologies</a:t>
                      </a:r>
                      <a:r>
                        <a:rPr lang="en-IN" sz="1000">
                          <a:latin typeface="Arial"/>
                          <a:ea typeface="Arial"/>
                          <a:cs typeface="Arial"/>
                          <a:sym typeface="Arial"/>
                        </a:rPr>
                        <a:t>.</a:t>
                      </a:r>
                      <a:endParaRPr sz="10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Research Gaps</a:t>
            </a:r>
            <a:endParaRPr/>
          </a:p>
        </p:txBody>
      </p:sp>
      <p:graphicFrame>
        <p:nvGraphicFramePr>
          <p:cNvPr id="246" name="Google Shape;246;p33"/>
          <p:cNvGraphicFramePr/>
          <p:nvPr/>
        </p:nvGraphicFramePr>
        <p:xfrm>
          <a:off x="752031" y="1264779"/>
          <a:ext cx="3000000" cy="3000000"/>
        </p:xfrm>
        <a:graphic>
          <a:graphicData uri="http://schemas.openxmlformats.org/drawingml/2006/table">
            <a:tbl>
              <a:tblPr bandRow="1" firstRow="1">
                <a:noFill/>
                <a:tableStyleId>{842C79AD-CB76-4E75-860E-76285DBAB166}</a:tableStyleId>
              </a:tblPr>
              <a:tblGrid>
                <a:gridCol w="640925"/>
                <a:gridCol w="4298525"/>
                <a:gridCol w="4922375"/>
              </a:tblGrid>
              <a:tr h="249450">
                <a:tc>
                  <a:txBody>
                    <a:bodyPr/>
                    <a:lstStyle/>
                    <a:p>
                      <a:pPr indent="0" lvl="0" marL="0" marR="0" rtl="0" algn="l">
                        <a:spcBef>
                          <a:spcPts val="0"/>
                        </a:spcBef>
                        <a:spcAft>
                          <a:spcPts val="0"/>
                        </a:spcAft>
                        <a:buNone/>
                      </a:pPr>
                      <a:r>
                        <a:rPr lang="en-IN" sz="1000">
                          <a:latin typeface="Arial"/>
                          <a:ea typeface="Arial"/>
                          <a:cs typeface="Arial"/>
                          <a:sym typeface="Arial"/>
                        </a:rPr>
                        <a:t>S.No</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Title of Research Paper</a:t>
                      </a:r>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Research gaps</a:t>
                      </a:r>
                      <a:endParaRPr/>
                    </a:p>
                  </a:txBody>
                  <a:tcPr marT="45725" marB="45725" marR="91450" marL="91450"/>
                </a:tc>
              </a:tr>
              <a:tr h="676600">
                <a:tc>
                  <a:txBody>
                    <a:bodyPr/>
                    <a:lstStyle/>
                    <a:p>
                      <a:pPr indent="0" lvl="0" marL="0" marR="0" rtl="0" algn="l">
                        <a:spcBef>
                          <a:spcPts val="0"/>
                        </a:spcBef>
                        <a:spcAft>
                          <a:spcPts val="0"/>
                        </a:spcAft>
                        <a:buNone/>
                      </a:pPr>
                      <a:r>
                        <a:rPr lang="en-IN" sz="1000">
                          <a:latin typeface="Arial"/>
                          <a:ea typeface="Arial"/>
                          <a:cs typeface="Arial"/>
                          <a:sym typeface="Arial"/>
                        </a:rPr>
                        <a:t>6</a:t>
                      </a:r>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solidFill>
                            <a:srgbClr val="333333"/>
                          </a:solidFill>
                          <a:latin typeface="Arial"/>
                          <a:ea typeface="Arial"/>
                          <a:cs typeface="Arial"/>
                          <a:sym typeface="Arial"/>
                        </a:rPr>
                        <a:t>An Intelligent Irrigation Scheduling System Using Low-Cost Wireless Sensor Network Toward Sustainable and Precision Agriculture</a:t>
                      </a:r>
                      <a:endParaRPr/>
                    </a:p>
                    <a:p>
                      <a:pPr indent="0" lvl="0" marL="0" marR="0" rtl="0" algn="l">
                        <a:lnSpc>
                          <a:spcPct val="100000"/>
                        </a:lnSpc>
                        <a:spcBef>
                          <a:spcPts val="0"/>
                        </a:spcBef>
                        <a:spcAft>
                          <a:spcPts val="0"/>
                        </a:spcAft>
                        <a:buClr>
                          <a:schemeClr val="lt1"/>
                        </a:buClr>
                        <a:buSzPts val="1000"/>
                        <a:buFont typeface="Century Gothic"/>
                        <a:buNone/>
                      </a:pPr>
                      <a:r>
                        <a:t/>
                      </a:r>
                      <a:endParaRPr sz="1000">
                        <a:latin typeface="Arial"/>
                        <a:ea typeface="Arial"/>
                        <a:cs typeface="Arial"/>
                        <a:sym typeface="Arial"/>
                      </a:endParaRPr>
                    </a:p>
                  </a:txBody>
                  <a:tcPr marT="45725" marB="45725" marR="91450" marL="91450"/>
                </a:tc>
                <a:tc>
                  <a:txBody>
                    <a:bodyPr/>
                    <a:lstStyle/>
                    <a:p>
                      <a:pPr indent="0" lvl="0" marL="0" rtl="0" algn="l">
                        <a:lnSpc>
                          <a:spcPct val="115000"/>
                        </a:lnSpc>
                        <a:spcBef>
                          <a:spcPts val="1200"/>
                        </a:spcBef>
                        <a:spcAft>
                          <a:spcPts val="1200"/>
                        </a:spcAft>
                        <a:buSzPts val="1100"/>
                        <a:buNone/>
                      </a:pPr>
                      <a:r>
                        <a:rPr lang="en-IN" sz="1000">
                          <a:latin typeface="Arial"/>
                          <a:ea typeface="Arial"/>
                          <a:cs typeface="Arial"/>
                          <a:sym typeface="Arial"/>
                        </a:rPr>
                        <a:t>While the system effectively reduces water and energy use, it may not account for unpredictable weather changes. Also, its scalability and real-world applicability need further exploration.</a:t>
                      </a:r>
                      <a:endParaRPr sz="1000">
                        <a:latin typeface="Arial"/>
                        <a:ea typeface="Arial"/>
                        <a:cs typeface="Arial"/>
                        <a:sym typeface="Arial"/>
                      </a:endParaRPr>
                    </a:p>
                  </a:txBody>
                  <a:tcPr marT="45725" marB="45725" marR="91450" marL="91450"/>
                </a:tc>
              </a:tr>
              <a:tr h="999375">
                <a:tc>
                  <a:txBody>
                    <a:bodyPr/>
                    <a:lstStyle/>
                    <a:p>
                      <a:pPr indent="0" lvl="0" marL="0" marR="0" rtl="0" algn="l">
                        <a:spcBef>
                          <a:spcPts val="0"/>
                        </a:spcBef>
                        <a:spcAft>
                          <a:spcPts val="0"/>
                        </a:spcAft>
                        <a:buNone/>
                      </a:pPr>
                      <a:r>
                        <a:rPr lang="en-IN" sz="1000">
                          <a:latin typeface="Arial"/>
                          <a:ea typeface="Arial"/>
                          <a:cs typeface="Arial"/>
                          <a:sym typeface="Arial"/>
                        </a:rPr>
                        <a:t>7</a:t>
                      </a:r>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latin typeface="Arial"/>
                          <a:ea typeface="Arial"/>
                          <a:cs typeface="Arial"/>
                          <a:sym typeface="Arial"/>
                        </a:rPr>
                        <a:t>WaterNet: A Network for Monitoring and Assessing Water Quality for Drinking and Irrigation Purposes</a:t>
                      </a:r>
                      <a:endParaRPr/>
                    </a:p>
                    <a:p>
                      <a:pPr indent="0" lvl="0" marL="0" marR="0" rtl="0" algn="l">
                        <a:lnSpc>
                          <a:spcPct val="100000"/>
                        </a:lnSpc>
                        <a:spcBef>
                          <a:spcPts val="0"/>
                        </a:spcBef>
                        <a:spcAft>
                          <a:spcPts val="0"/>
                        </a:spcAft>
                        <a:buClr>
                          <a:schemeClr val="lt1"/>
                        </a:buClr>
                        <a:buSzPts val="1000"/>
                        <a:buFont typeface="Century Gothic"/>
                        <a:buNone/>
                      </a:pPr>
                      <a:r>
                        <a:t/>
                      </a:r>
                      <a:endParaRPr b="0" i="0" sz="1000" u="none" strike="noStrike">
                        <a:solidFill>
                          <a:schemeClr val="dk1"/>
                        </a:solidFill>
                        <a:latin typeface="Arial"/>
                        <a:ea typeface="Arial"/>
                        <a:cs typeface="Arial"/>
                        <a:sym typeface="Arial"/>
                      </a:endParaRPr>
                    </a:p>
                  </a:txBody>
                  <a:tcPr marT="45725" marB="45725" marR="91450" marL="91450"/>
                </a:tc>
                <a:tc>
                  <a:txBody>
                    <a:bodyPr/>
                    <a:lstStyle/>
                    <a:p>
                      <a:pPr indent="0" lvl="0" marL="0" rtl="0" algn="l">
                        <a:lnSpc>
                          <a:spcPct val="115000"/>
                        </a:lnSpc>
                        <a:spcBef>
                          <a:spcPts val="1200"/>
                        </a:spcBef>
                        <a:spcAft>
                          <a:spcPts val="1200"/>
                        </a:spcAft>
                        <a:buSzPts val="1100"/>
                        <a:buNone/>
                      </a:pPr>
                      <a:r>
                        <a:rPr lang="en-IN" sz="1000">
                          <a:latin typeface="Arial"/>
                          <a:ea typeface="Arial"/>
                          <a:cs typeface="Arial"/>
                          <a:sym typeface="Arial"/>
                        </a:rPr>
                        <a:t>The research gap in the “WaterNet: A Network for Monitoring and Assessing Water Quality for Drinking and Irrigation Purposes” study is the lack of large and open datasets on drinking and irrigation water quality.</a:t>
                      </a:r>
                      <a:r>
                        <a:rPr lang="en-IN" sz="1000">
                          <a:uFill>
                            <a:noFill/>
                          </a:uFill>
                          <a:latin typeface="Arial"/>
                          <a:ea typeface="Arial"/>
                          <a:cs typeface="Arial"/>
                          <a:sym typeface="Arial"/>
                          <a:hlinkClick r:id="rId3"/>
                        </a:rPr>
                        <a:t> This gap was addressed by creating ample sized datasets for training and testing Machine Learning models</a:t>
                      </a:r>
                      <a:r>
                        <a:rPr lang="en-IN" sz="1000">
                          <a:latin typeface="Arial"/>
                          <a:ea typeface="Arial"/>
                          <a:cs typeface="Arial"/>
                          <a:sym typeface="Arial"/>
                        </a:rPr>
                        <a:t>.</a:t>
                      </a:r>
                      <a:endParaRPr sz="900">
                        <a:latin typeface="Arial"/>
                        <a:ea typeface="Arial"/>
                        <a:cs typeface="Arial"/>
                        <a:sym typeface="Arial"/>
                      </a:endParaRPr>
                    </a:p>
                  </a:txBody>
                  <a:tcPr marT="45725" marB="45725" marR="91450" marL="91450"/>
                </a:tc>
              </a:tr>
              <a:tr h="1025500">
                <a:tc>
                  <a:txBody>
                    <a:bodyPr/>
                    <a:lstStyle/>
                    <a:p>
                      <a:pPr indent="0" lvl="0" marL="0" marR="0" rtl="0" algn="l">
                        <a:spcBef>
                          <a:spcPts val="0"/>
                        </a:spcBef>
                        <a:spcAft>
                          <a:spcPts val="0"/>
                        </a:spcAft>
                        <a:buNone/>
                      </a:pPr>
                      <a:r>
                        <a:rPr lang="en-IN" sz="1000">
                          <a:latin typeface="Arial"/>
                          <a:ea typeface="Arial"/>
                          <a:cs typeface="Arial"/>
                          <a:sym typeface="Arial"/>
                        </a:rPr>
                        <a:t>8</a:t>
                      </a:r>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latin typeface="Arial"/>
                          <a:ea typeface="Arial"/>
                          <a:cs typeface="Arial"/>
                          <a:sym typeface="Arial"/>
                        </a:rPr>
                        <a:t>How to Feed a Growing Population—An IoT Approach to Crop Health and Growth</a:t>
                      </a:r>
                      <a:endParaRPr b="0" i="0" sz="1000" u="none" strike="noStrike">
                        <a:solidFill>
                          <a:schemeClr val="dk1"/>
                        </a:solidFill>
                        <a:latin typeface="Arial"/>
                        <a:ea typeface="Arial"/>
                        <a:cs typeface="Arial"/>
                        <a:sym typeface="Arial"/>
                      </a:endParaRPr>
                    </a:p>
                  </a:txBody>
                  <a:tcPr marT="45725" marB="45725" marR="91450" marL="91450"/>
                </a:tc>
                <a:tc>
                  <a:txBody>
                    <a:bodyPr/>
                    <a:lstStyle/>
                    <a:p>
                      <a:pPr indent="0" lvl="0" marL="0" rtl="0" algn="l">
                        <a:lnSpc>
                          <a:spcPct val="115000"/>
                        </a:lnSpc>
                        <a:spcBef>
                          <a:spcPts val="1200"/>
                        </a:spcBef>
                        <a:spcAft>
                          <a:spcPts val="1200"/>
                        </a:spcAft>
                        <a:buSzPts val="1100"/>
                        <a:buNone/>
                      </a:pPr>
                      <a:r>
                        <a:rPr lang="en-IN" sz="1000">
                          <a:uFill>
                            <a:noFill/>
                          </a:uFill>
                          <a:latin typeface="Arial"/>
                          <a:ea typeface="Arial"/>
                          <a:cs typeface="Arial"/>
                          <a:sym typeface="Arial"/>
                          <a:hlinkClick r:id="rId4"/>
                        </a:rPr>
                        <a:t>The paper “How to Feed a Growing Population—An IoT Approach to Crop Health and Growth” proposes an IoT system for efficient crop growth</a:t>
                      </a:r>
                      <a:r>
                        <a:rPr lang="en-IN" sz="1000">
                          <a:latin typeface="Arial"/>
                          <a:ea typeface="Arial"/>
                          <a:cs typeface="Arial"/>
                          <a:sym typeface="Arial"/>
                        </a:rPr>
                        <a:t>.</a:t>
                      </a:r>
                      <a:r>
                        <a:rPr lang="en-IN" sz="1000">
                          <a:uFill>
                            <a:noFill/>
                          </a:uFill>
                          <a:latin typeface="Arial"/>
                          <a:ea typeface="Arial"/>
                          <a:cs typeface="Arial"/>
                          <a:sym typeface="Arial"/>
                          <a:hlinkClick r:id="rId5"/>
                        </a:rPr>
                        <a:t> However, it doesn’t fully address the challenges of implementing such systems on a large scale, or their compatibility with various crops and environmental conditions</a:t>
                      </a:r>
                      <a:r>
                        <a:rPr lang="en-IN" sz="1000">
                          <a:latin typeface="Arial"/>
                          <a:ea typeface="Arial"/>
                          <a:cs typeface="Arial"/>
                          <a:sym typeface="Arial"/>
                        </a:rPr>
                        <a:t>.</a:t>
                      </a:r>
                      <a:endParaRPr sz="1000">
                        <a:latin typeface="Arial"/>
                        <a:ea typeface="Arial"/>
                        <a:cs typeface="Arial"/>
                        <a:sym typeface="Arial"/>
                      </a:endParaRPr>
                    </a:p>
                  </a:txBody>
                  <a:tcPr marT="45725" marB="45725" marR="91450" marL="91450"/>
                </a:tc>
              </a:tr>
              <a:tr h="426650">
                <a:tc>
                  <a:txBody>
                    <a:bodyPr/>
                    <a:lstStyle/>
                    <a:p>
                      <a:pPr indent="0" lvl="0" marL="0" marR="0" rtl="0" algn="l">
                        <a:spcBef>
                          <a:spcPts val="0"/>
                        </a:spcBef>
                        <a:spcAft>
                          <a:spcPts val="0"/>
                        </a:spcAft>
                        <a:buNone/>
                      </a:pPr>
                      <a:r>
                        <a:rPr lang="en-IN" sz="1000">
                          <a:latin typeface="Arial"/>
                          <a:ea typeface="Arial"/>
                          <a:cs typeface="Arial"/>
                          <a:sym typeface="Arial"/>
                        </a:rPr>
                        <a:t>9</a:t>
                      </a:r>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latin typeface="Arial"/>
                          <a:ea typeface="Arial"/>
                          <a:cs typeface="Arial"/>
                          <a:sym typeface="Arial"/>
                        </a:rPr>
                        <a:t>Research on the Evolutionary Decision-Making Behavior Among the Government, Farmers and Consumers: Based on the Quality and Safety of Agricultural Products</a:t>
                      </a:r>
                      <a:endParaRPr sz="1000">
                        <a:latin typeface="Arial"/>
                        <a:ea typeface="Arial"/>
                        <a:cs typeface="Arial"/>
                        <a:sym typeface="Arial"/>
                      </a:endParaRPr>
                    </a:p>
                    <a:p>
                      <a:pPr indent="0" lvl="0" marL="0" marR="0" rtl="0" algn="l">
                        <a:lnSpc>
                          <a:spcPct val="100000"/>
                        </a:lnSpc>
                        <a:spcBef>
                          <a:spcPts val="0"/>
                        </a:spcBef>
                        <a:spcAft>
                          <a:spcPts val="0"/>
                        </a:spcAft>
                        <a:buClr>
                          <a:schemeClr val="lt1"/>
                        </a:buClr>
                        <a:buSzPts val="1000"/>
                        <a:buFont typeface="Century Gothic"/>
                        <a:buNone/>
                      </a:pPr>
                      <a:r>
                        <a:t/>
                      </a:r>
                      <a:endParaRPr sz="1000">
                        <a:latin typeface="Arial"/>
                        <a:ea typeface="Arial"/>
                        <a:cs typeface="Arial"/>
                        <a:sym typeface="Arial"/>
                      </a:endParaRPr>
                    </a:p>
                  </a:txBody>
                  <a:tcPr marT="45725" marB="45725" marR="91450" marL="91450"/>
                </a:tc>
                <a:tc>
                  <a:txBody>
                    <a:bodyPr/>
                    <a:lstStyle/>
                    <a:p>
                      <a:pPr indent="0" lvl="0" marL="0" rtl="0" algn="l">
                        <a:lnSpc>
                          <a:spcPct val="115000"/>
                        </a:lnSpc>
                        <a:spcBef>
                          <a:spcPts val="1200"/>
                        </a:spcBef>
                        <a:spcAft>
                          <a:spcPts val="1200"/>
                        </a:spcAft>
                        <a:buSzPts val="1100"/>
                        <a:buNone/>
                      </a:pPr>
                      <a:r>
                        <a:rPr lang="en-IN" sz="1000">
                          <a:uFill>
                            <a:noFill/>
                          </a:uFill>
                          <a:latin typeface="Arial"/>
                          <a:ea typeface="Arial"/>
                          <a:cs typeface="Arial"/>
                          <a:sym typeface="Arial"/>
                          <a:hlinkClick r:id="rId6"/>
                        </a:rPr>
                        <a:t>The research on the Evolutionary Decision-Making Behavior Among the Government, Farmers and Consumers primarily focuses on the quality and safety of agricultural products</a:t>
                      </a:r>
                      <a:r>
                        <a:rPr lang="en-IN" sz="1000">
                          <a:latin typeface="Arial"/>
                          <a:ea typeface="Arial"/>
                          <a:cs typeface="Arial"/>
                          <a:sym typeface="Arial"/>
                        </a:rPr>
                        <a:t>. However, there seems to be a gap in understanding how these decision-making behaviors change under different socio-economic contexts and environmental conditions. Further research could explore these aspects to provide a more comprehensive view of the decision-making process.</a:t>
                      </a:r>
                      <a:endParaRPr sz="1000">
                        <a:latin typeface="Arial"/>
                        <a:ea typeface="Arial"/>
                        <a:cs typeface="Arial"/>
                        <a:sym typeface="Arial"/>
                      </a:endParaRPr>
                    </a:p>
                  </a:txBody>
                  <a:tcPr marT="45725" marB="45725" marR="91450" marL="91450"/>
                </a:tc>
              </a:tr>
              <a:tr h="1086650">
                <a:tc>
                  <a:txBody>
                    <a:bodyPr/>
                    <a:lstStyle/>
                    <a:p>
                      <a:pPr indent="0" lvl="0" marL="0" marR="0" rtl="0" algn="l">
                        <a:spcBef>
                          <a:spcPts val="0"/>
                        </a:spcBef>
                        <a:spcAft>
                          <a:spcPts val="0"/>
                        </a:spcAft>
                        <a:buNone/>
                      </a:pPr>
                      <a:r>
                        <a:rPr lang="en-IN" sz="1000">
                          <a:latin typeface="Arial"/>
                          <a:ea typeface="Arial"/>
                          <a:cs typeface="Arial"/>
                          <a:sym typeface="Arial"/>
                        </a:rPr>
                        <a:t>10</a:t>
                      </a:r>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latin typeface="Arial"/>
                          <a:ea typeface="Arial"/>
                          <a:cs typeface="Arial"/>
                          <a:sym typeface="Arial"/>
                        </a:rPr>
                        <a:t>How Digital Business Penetration Influences Farmers’ Sense of Economic Gain: The Role of Farmers’ Entrepreneurial Orientation and Market Responsiveness</a:t>
                      </a:r>
                      <a:endParaRPr sz="1000">
                        <a:latin typeface="Arial"/>
                        <a:ea typeface="Arial"/>
                        <a:cs typeface="Arial"/>
                        <a:sym typeface="Arial"/>
                      </a:endParaRPr>
                    </a:p>
                    <a:p>
                      <a:pPr indent="0" lvl="0" marL="0" rtl="0" algn="l">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Font typeface="Arial"/>
                        <a:buNone/>
                      </a:pPr>
                      <a:r>
                        <a:t/>
                      </a:r>
                      <a:endParaRPr sz="1000">
                        <a:latin typeface="Arial"/>
                        <a:ea typeface="Arial"/>
                        <a:cs typeface="Arial"/>
                        <a:sym typeface="Arial"/>
                      </a:endParaRPr>
                    </a:p>
                    <a:p>
                      <a:pPr indent="0" lvl="0" marL="0" marR="0" rtl="0" algn="l">
                        <a:lnSpc>
                          <a:spcPct val="100000"/>
                        </a:lnSpc>
                        <a:spcBef>
                          <a:spcPts val="0"/>
                        </a:spcBef>
                        <a:spcAft>
                          <a:spcPts val="0"/>
                        </a:spcAft>
                        <a:buClr>
                          <a:schemeClr val="lt1"/>
                        </a:buClr>
                        <a:buSzPts val="1000"/>
                        <a:buFont typeface="Century Gothic"/>
                        <a:buNone/>
                      </a:pPr>
                      <a:r>
                        <a:t/>
                      </a:r>
                      <a:endParaRPr sz="1000">
                        <a:latin typeface="Arial"/>
                        <a:ea typeface="Arial"/>
                        <a:cs typeface="Arial"/>
                        <a:sym typeface="Arial"/>
                      </a:endParaRPr>
                    </a:p>
                  </a:txBody>
                  <a:tcPr marT="45725" marB="45725" marR="91450" marL="91450"/>
                </a:tc>
                <a:tc>
                  <a:txBody>
                    <a:bodyPr/>
                    <a:lstStyle/>
                    <a:p>
                      <a:pPr indent="0" lvl="0" marL="0" rtl="0" algn="l">
                        <a:lnSpc>
                          <a:spcPct val="115000"/>
                        </a:lnSpc>
                        <a:spcBef>
                          <a:spcPts val="1200"/>
                        </a:spcBef>
                        <a:spcAft>
                          <a:spcPts val="0"/>
                        </a:spcAft>
                        <a:buClr>
                          <a:schemeClr val="dk1"/>
                        </a:buClr>
                        <a:buSzPts val="1100"/>
                        <a:buFont typeface="Arial"/>
                        <a:buNone/>
                      </a:pPr>
                      <a:r>
                        <a:rPr lang="en-IN" sz="1000">
                          <a:uFill>
                            <a:noFill/>
                          </a:uFill>
                          <a:latin typeface="Arial"/>
                          <a:ea typeface="Arial"/>
                          <a:cs typeface="Arial"/>
                          <a:sym typeface="Arial"/>
                          <a:hlinkClick r:id="rId7"/>
                        </a:rPr>
                        <a:t>The research primarily focuses on how digital business penetration (DBP) influences farmers’ sense of economic gain (SEG), particularly in traditional villages in western China</a:t>
                      </a:r>
                      <a:r>
                        <a:rPr lang="en-IN" sz="1000">
                          <a:latin typeface="Arial"/>
                          <a:ea typeface="Arial"/>
                          <a:cs typeface="Arial"/>
                          <a:sym typeface="Arial"/>
                        </a:rPr>
                        <a:t>.</a:t>
                      </a:r>
                      <a:r>
                        <a:rPr lang="en-IN" sz="1000">
                          <a:uFill>
                            <a:noFill/>
                          </a:uFill>
                          <a:latin typeface="Arial"/>
                          <a:ea typeface="Arial"/>
                          <a:cs typeface="Arial"/>
                          <a:sym typeface="Arial"/>
                          <a:hlinkClick r:id="rId8"/>
                        </a:rPr>
                        <a:t> However, the implicit mechanism of DBP’s influence on farmers’ SEG is not fully revealed, indicating a potential research gap</a:t>
                      </a:r>
                      <a:r>
                        <a:rPr lang="en-IN" sz="1000">
                          <a:latin typeface="Arial"/>
                          <a:ea typeface="Arial"/>
                          <a:cs typeface="Arial"/>
                          <a:sym typeface="Arial"/>
                        </a:rPr>
                        <a:t>.</a:t>
                      </a:r>
                      <a:endParaRPr sz="1000">
                        <a:latin typeface="Arial"/>
                        <a:ea typeface="Arial"/>
                        <a:cs typeface="Arial"/>
                        <a:sym typeface="Arial"/>
                      </a:endParaRPr>
                    </a:p>
                    <a:p>
                      <a:pPr indent="0" lvl="0" marL="0" marR="0" rtl="0" algn="l">
                        <a:spcBef>
                          <a:spcPts val="1200"/>
                        </a:spcBef>
                        <a:spcAft>
                          <a:spcPts val="0"/>
                        </a:spcAft>
                        <a:buNone/>
                      </a:pPr>
                      <a:r>
                        <a:t/>
                      </a:r>
                      <a:endParaRPr sz="10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Problem Statement</a:t>
            </a:r>
            <a:endParaRPr/>
          </a:p>
        </p:txBody>
      </p:sp>
      <p:sp>
        <p:nvSpPr>
          <p:cNvPr id="252" name="Google Shape;252;p3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IN" sz="2400">
                <a:latin typeface="Arial"/>
                <a:ea typeface="Arial"/>
                <a:cs typeface="Arial"/>
                <a:sym typeface="Arial"/>
              </a:rPr>
              <a:t>Inefficient resource use, manual irrigation control, incorrect fertilizer dosage, insufficient environmental monitoring and general suggestions are all issues for traditional farming." This project attempts to solve these issues and promote sustainable agriculture while maximizing crop management and production by developing the Multisensory Crop Guidance REALTIME Engine and leveraging cutting-edge sensors, cloud analytics and machine learning.</a:t>
            </a:r>
            <a:endParaRPr sz="2400">
              <a:latin typeface="Arial"/>
              <a:ea typeface="Arial"/>
              <a:cs typeface="Arial"/>
              <a:sym typeface="Arial"/>
            </a:endParaRPr>
          </a:p>
          <a:p>
            <a:pPr indent="-241300" lvl="0" marL="342900" rtl="0" algn="l">
              <a:spcBef>
                <a:spcPts val="1000"/>
              </a:spcBef>
              <a:spcAft>
                <a:spcPts val="0"/>
              </a:spcAft>
              <a:buSzPts val="16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646111" y="548640"/>
            <a:ext cx="9404723" cy="87956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CECF1"/>
              </a:buClr>
              <a:buSzPts val="4000"/>
              <a:buFont typeface="Arial"/>
              <a:buNone/>
            </a:pPr>
            <a:r>
              <a:rPr b="0" i="0" lang="en-IN" sz="4000">
                <a:solidFill>
                  <a:srgbClr val="ECECF1"/>
                </a:solidFill>
                <a:latin typeface="Arial"/>
                <a:ea typeface="Arial"/>
                <a:cs typeface="Arial"/>
                <a:sym typeface="Arial"/>
              </a:rPr>
              <a:t>Challenges and limitations in existing system</a:t>
            </a:r>
            <a:endParaRPr sz="4000"/>
          </a:p>
        </p:txBody>
      </p:sp>
      <p:sp>
        <p:nvSpPr>
          <p:cNvPr id="258" name="Google Shape;258;p35"/>
          <p:cNvSpPr txBox="1"/>
          <p:nvPr>
            <p:ph idx="1" type="body"/>
          </p:nvPr>
        </p:nvSpPr>
        <p:spPr>
          <a:xfrm>
            <a:off x="645131" y="1802674"/>
            <a:ext cx="9404723" cy="4445725"/>
          </a:xfrm>
          <a:prstGeom prst="rect">
            <a:avLst/>
          </a:prstGeom>
          <a:noFill/>
          <a:ln>
            <a:noFill/>
          </a:ln>
        </p:spPr>
        <p:txBody>
          <a:bodyPr anchorCtr="0" anchor="t" bIns="45700" lIns="91425" spcFirstLastPara="1" rIns="91425" wrap="square" tIns="45700">
            <a:noAutofit/>
          </a:bodyPr>
          <a:lstStyle/>
          <a:p>
            <a:pPr indent="-457200" lvl="0" marL="457200" rtl="0" algn="just">
              <a:spcBef>
                <a:spcPts val="0"/>
              </a:spcBef>
              <a:spcAft>
                <a:spcPts val="0"/>
              </a:spcAft>
              <a:buSzPts val="2240"/>
              <a:buFont typeface="Century Gothic"/>
              <a:buAutoNum type="arabicPeriod"/>
            </a:pPr>
            <a:r>
              <a:rPr lang="en-IN" sz="2800">
                <a:latin typeface="Arial"/>
                <a:ea typeface="Arial"/>
                <a:cs typeface="Arial"/>
                <a:sym typeface="Arial"/>
              </a:rPr>
              <a:t>Data Integration from Multiple Sensors Is Limited</a:t>
            </a:r>
            <a:endParaRPr/>
          </a:p>
          <a:p>
            <a:pPr indent="-457200" lvl="0" marL="457200" rtl="0" algn="just">
              <a:spcBef>
                <a:spcPts val="1000"/>
              </a:spcBef>
              <a:spcAft>
                <a:spcPts val="0"/>
              </a:spcAft>
              <a:buSzPts val="2240"/>
              <a:buFont typeface="Century Gothic"/>
              <a:buAutoNum type="arabicPeriod"/>
            </a:pPr>
            <a:r>
              <a:rPr lang="en-IN" sz="2800">
                <a:latin typeface="Arial"/>
                <a:ea typeface="Arial"/>
                <a:cs typeface="Arial"/>
                <a:sym typeface="Arial"/>
              </a:rPr>
              <a:t>Irrigation Manual Intervention</a:t>
            </a:r>
            <a:endParaRPr/>
          </a:p>
          <a:p>
            <a:pPr indent="-457200" lvl="0" marL="457200" rtl="0" algn="just">
              <a:spcBef>
                <a:spcPts val="1000"/>
              </a:spcBef>
              <a:spcAft>
                <a:spcPts val="0"/>
              </a:spcAft>
              <a:buSzPts val="2240"/>
              <a:buFont typeface="Century Gothic"/>
              <a:buAutoNum type="arabicPeriod"/>
            </a:pPr>
            <a:r>
              <a:rPr lang="en-IN" sz="2800">
                <a:latin typeface="Arial"/>
                <a:ea typeface="Arial"/>
                <a:cs typeface="Arial"/>
                <a:sym typeface="Arial"/>
              </a:rPr>
              <a:t>Limited Environmental Monitoring</a:t>
            </a:r>
            <a:endParaRPr/>
          </a:p>
          <a:p>
            <a:pPr indent="-457200" lvl="0" marL="457200" rtl="0" algn="just">
              <a:spcBef>
                <a:spcPts val="1000"/>
              </a:spcBef>
              <a:spcAft>
                <a:spcPts val="0"/>
              </a:spcAft>
              <a:buSzPts val="2240"/>
              <a:buFont typeface="Century Gothic"/>
              <a:buAutoNum type="arabicPeriod"/>
            </a:pPr>
            <a:r>
              <a:rPr lang="en-IN" sz="2800">
                <a:latin typeface="Arial"/>
                <a:ea typeface="Arial"/>
                <a:cs typeface="Arial"/>
                <a:sym typeface="Arial"/>
              </a:rPr>
              <a:t>Inadequate Nutrient Management</a:t>
            </a:r>
            <a:endParaRPr/>
          </a:p>
          <a:p>
            <a:pPr indent="-457200" lvl="0" marL="457200" rtl="0" algn="just">
              <a:spcBef>
                <a:spcPts val="1000"/>
              </a:spcBef>
              <a:spcAft>
                <a:spcPts val="0"/>
              </a:spcAft>
              <a:buSzPts val="2240"/>
              <a:buFont typeface="Century Gothic"/>
              <a:buAutoNum type="arabicPeriod"/>
            </a:pPr>
            <a:r>
              <a:rPr lang="en-IN" sz="2800">
                <a:latin typeface="Arial"/>
                <a:ea typeface="Arial"/>
                <a:cs typeface="Arial"/>
                <a:sym typeface="Arial"/>
              </a:rPr>
              <a:t>Inadequate Personalized Recommendations</a:t>
            </a:r>
            <a:endParaRPr/>
          </a:p>
          <a:p>
            <a:pPr indent="-457200" lvl="0" marL="457200" rtl="0" algn="just">
              <a:spcBef>
                <a:spcPts val="1000"/>
              </a:spcBef>
              <a:spcAft>
                <a:spcPts val="0"/>
              </a:spcAft>
              <a:buSzPts val="2240"/>
              <a:buFont typeface="Century Gothic"/>
              <a:buAutoNum type="arabicPeriod"/>
            </a:pPr>
            <a:r>
              <a:rPr b="0" i="0" lang="en-IN" sz="2800">
                <a:solidFill>
                  <a:srgbClr val="D1D5DB"/>
                </a:solidFill>
                <a:latin typeface="Arial"/>
                <a:ea typeface="Arial"/>
                <a:cs typeface="Arial"/>
                <a:sym typeface="Arial"/>
              </a:rPr>
              <a:t>Absence of NPK Sensors for Dynamic Nutrient Adjustments</a:t>
            </a:r>
            <a:endParaRPr sz="28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646111" y="200298"/>
            <a:ext cx="9404723" cy="76635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CECF1"/>
              </a:buClr>
              <a:buSzPts val="4200"/>
              <a:buFont typeface="Arial"/>
              <a:buNone/>
            </a:pPr>
            <a:r>
              <a:rPr b="1" i="0" lang="en-IN">
                <a:solidFill>
                  <a:srgbClr val="ECECF1"/>
                </a:solidFill>
                <a:latin typeface="Arial"/>
                <a:ea typeface="Arial"/>
                <a:cs typeface="Arial"/>
                <a:sym typeface="Arial"/>
              </a:rPr>
              <a:t>Objectives </a:t>
            </a:r>
            <a:endParaRPr b="1"/>
          </a:p>
        </p:txBody>
      </p:sp>
      <p:sp>
        <p:nvSpPr>
          <p:cNvPr id="264" name="Google Shape;264;p36"/>
          <p:cNvSpPr txBox="1"/>
          <p:nvPr>
            <p:ph idx="1" type="body"/>
          </p:nvPr>
        </p:nvSpPr>
        <p:spPr>
          <a:xfrm>
            <a:off x="645132" y="966651"/>
            <a:ext cx="9404722" cy="5281749"/>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760"/>
              <a:buChar char="►"/>
            </a:pPr>
            <a:r>
              <a:rPr lang="en-IN" sz="2200">
                <a:latin typeface="Arial"/>
                <a:ea typeface="Arial"/>
                <a:cs typeface="Arial"/>
                <a:sym typeface="Arial"/>
              </a:rPr>
              <a:t>To u</a:t>
            </a:r>
            <a:r>
              <a:rPr lang="en-IN" sz="2200">
                <a:latin typeface="Arial"/>
                <a:ea typeface="Arial"/>
                <a:cs typeface="Arial"/>
                <a:sym typeface="Arial"/>
              </a:rPr>
              <a:t>se NPK sensors for nutrient monitoring and an automatic irrigation system to optimize water and nutrient utilization, cut waste and support sustainable farming.</a:t>
            </a:r>
            <a:endParaRPr/>
          </a:p>
          <a:p>
            <a:pPr indent="-231140" lvl="0" marL="342900" rtl="0" algn="just">
              <a:spcBef>
                <a:spcPts val="1000"/>
              </a:spcBef>
              <a:spcAft>
                <a:spcPts val="0"/>
              </a:spcAft>
              <a:buSzPts val="1760"/>
              <a:buNone/>
            </a:pPr>
            <a:r>
              <a:t/>
            </a:r>
            <a:endParaRPr sz="2200">
              <a:latin typeface="Arial"/>
              <a:ea typeface="Arial"/>
              <a:cs typeface="Arial"/>
              <a:sym typeface="Arial"/>
            </a:endParaRPr>
          </a:p>
          <a:p>
            <a:pPr indent="-342900" lvl="0" marL="342900" rtl="0" algn="just">
              <a:spcBef>
                <a:spcPts val="1000"/>
              </a:spcBef>
              <a:spcAft>
                <a:spcPts val="0"/>
              </a:spcAft>
              <a:buSzPts val="1760"/>
              <a:buChar char="►"/>
            </a:pPr>
            <a:r>
              <a:rPr lang="en-IN" sz="2200">
                <a:latin typeface="Arial"/>
                <a:ea typeface="Arial"/>
                <a:cs typeface="Arial"/>
                <a:sym typeface="Arial"/>
              </a:rPr>
              <a:t>To c</a:t>
            </a:r>
            <a:r>
              <a:rPr lang="en-IN" sz="2200">
                <a:latin typeface="Arial"/>
                <a:ea typeface="Arial"/>
                <a:cs typeface="Arial"/>
                <a:sym typeface="Arial"/>
              </a:rPr>
              <a:t>reate an integrated system that continuously measures pH, nutrient levels and soil moisture to provide farmers the power to make data-driven decisions that will eventually improve crop yield and health.</a:t>
            </a:r>
            <a:endParaRPr/>
          </a:p>
          <a:p>
            <a:pPr indent="-231140" lvl="0" marL="342900" rtl="0" algn="just">
              <a:spcBef>
                <a:spcPts val="1000"/>
              </a:spcBef>
              <a:spcAft>
                <a:spcPts val="0"/>
              </a:spcAft>
              <a:buSzPts val="1760"/>
              <a:buNone/>
            </a:pPr>
            <a:r>
              <a:t/>
            </a:r>
            <a:endParaRPr sz="2200">
              <a:latin typeface="Arial"/>
              <a:ea typeface="Arial"/>
              <a:cs typeface="Arial"/>
              <a:sym typeface="Arial"/>
            </a:endParaRPr>
          </a:p>
          <a:p>
            <a:pPr indent="-342900" lvl="0" marL="342900" rtl="0" algn="just">
              <a:spcBef>
                <a:spcPts val="1000"/>
              </a:spcBef>
              <a:spcAft>
                <a:spcPts val="0"/>
              </a:spcAft>
              <a:buSzPts val="1760"/>
              <a:buChar char="►"/>
            </a:pPr>
            <a:r>
              <a:rPr lang="en-IN" sz="2200">
                <a:latin typeface="Arial"/>
                <a:ea typeface="Arial"/>
                <a:cs typeface="Arial"/>
                <a:sym typeface="Arial"/>
              </a:rPr>
              <a:t>To reduce manual involvement in fertilizer dosing and watering by implementing an autonomous system. Real-time information access is ensured via an intuitive interface for efficient and self-sufficient crop management.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idx="1" type="body"/>
          </p:nvPr>
        </p:nvSpPr>
        <p:spPr>
          <a:xfrm>
            <a:off x="1112808" y="1406106"/>
            <a:ext cx="8937045" cy="484229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760"/>
              <a:buChar char="►"/>
            </a:pPr>
            <a:r>
              <a:rPr lang="en-IN" sz="2200">
                <a:latin typeface="Arial"/>
                <a:ea typeface="Arial"/>
                <a:cs typeface="Arial"/>
                <a:sym typeface="Arial"/>
              </a:rPr>
              <a:t>To P</a:t>
            </a:r>
            <a:r>
              <a:rPr lang="en-IN" sz="2200">
                <a:latin typeface="Arial"/>
                <a:ea typeface="Arial"/>
                <a:cs typeface="Arial"/>
                <a:sym typeface="Arial"/>
              </a:rPr>
              <a:t>rovide a data-centric approach to farmers by combining real-time and historical data, allowing informed decision-making for enhanced crop management techniques.</a:t>
            </a:r>
            <a:endParaRPr/>
          </a:p>
          <a:p>
            <a:pPr indent="-231140" lvl="0" marL="342900" rtl="0" algn="just">
              <a:spcBef>
                <a:spcPts val="1000"/>
              </a:spcBef>
              <a:spcAft>
                <a:spcPts val="0"/>
              </a:spcAft>
              <a:buSzPts val="1760"/>
              <a:buNone/>
            </a:pPr>
            <a:r>
              <a:t/>
            </a:r>
            <a:endParaRPr sz="2200">
              <a:latin typeface="Arial"/>
              <a:ea typeface="Arial"/>
              <a:cs typeface="Arial"/>
              <a:sym typeface="Arial"/>
            </a:endParaRPr>
          </a:p>
          <a:p>
            <a:pPr indent="-342900" lvl="0" marL="342900" rtl="0" algn="just">
              <a:spcBef>
                <a:spcPts val="1000"/>
              </a:spcBef>
              <a:spcAft>
                <a:spcPts val="0"/>
              </a:spcAft>
              <a:buSzPts val="1760"/>
              <a:buChar char="►"/>
            </a:pPr>
            <a:r>
              <a:rPr lang="en-IN" sz="2200">
                <a:latin typeface="Arial"/>
                <a:ea typeface="Arial"/>
                <a:cs typeface="Arial"/>
                <a:sym typeface="Arial"/>
              </a:rPr>
              <a:t>To Implement self-driving features to eliminate manual intervention in regular chores, allowing farmers to concentrate on strategic choices while enhancing overall operational efficiency.	</a:t>
            </a:r>
            <a:endParaRPr/>
          </a:p>
          <a:p>
            <a:pPr indent="-231140" lvl="0" marL="342900" rtl="0" algn="just">
              <a:spcBef>
                <a:spcPts val="1000"/>
              </a:spcBef>
              <a:spcAft>
                <a:spcPts val="0"/>
              </a:spcAft>
              <a:buSzPts val="1760"/>
              <a:buNone/>
            </a:pPr>
            <a:r>
              <a:t/>
            </a:r>
            <a:endParaRPr sz="2200">
              <a:latin typeface="Arial"/>
              <a:ea typeface="Arial"/>
              <a:cs typeface="Arial"/>
              <a:sym typeface="Arial"/>
            </a:endParaRPr>
          </a:p>
          <a:p>
            <a:pPr indent="-342900" lvl="0" marL="342900" rtl="0" algn="just">
              <a:spcBef>
                <a:spcPts val="1000"/>
              </a:spcBef>
              <a:spcAft>
                <a:spcPts val="0"/>
              </a:spcAft>
              <a:buSzPts val="1760"/>
              <a:buChar char="►"/>
            </a:pPr>
            <a:r>
              <a:rPr lang="en-IN" sz="2200">
                <a:latin typeface="Arial"/>
                <a:ea typeface="Arial"/>
                <a:cs typeface="Arial"/>
                <a:sym typeface="Arial"/>
              </a:rPr>
              <a:t>To Create an intelligent irrigation system that optimizes water consumption based on moisture sensor readings, therefore decreasing water waste and encouraging responsible water resource management.</a:t>
            </a:r>
            <a:endParaRPr sz="2200">
              <a:latin typeface="Arial"/>
              <a:ea typeface="Arial"/>
              <a:cs typeface="Arial"/>
              <a:sym typeface="Arial"/>
            </a:endParaRPr>
          </a:p>
          <a:p>
            <a:pPr indent="-231140" lvl="0" marL="342900" rtl="0" algn="l">
              <a:spcBef>
                <a:spcPts val="1000"/>
              </a:spcBef>
              <a:spcAft>
                <a:spcPts val="0"/>
              </a:spcAft>
              <a:buSzPts val="1760"/>
              <a:buNone/>
            </a:pPr>
            <a:r>
              <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646111" y="452718"/>
            <a:ext cx="9404723" cy="8274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CECF1"/>
              </a:buClr>
              <a:buSzPts val="4200"/>
              <a:buFont typeface="Arial"/>
              <a:buNone/>
            </a:pPr>
            <a:r>
              <a:rPr b="0" i="0" lang="en-IN">
                <a:solidFill>
                  <a:srgbClr val="ECECF1"/>
                </a:solidFill>
                <a:latin typeface="Arial"/>
                <a:ea typeface="Arial"/>
                <a:cs typeface="Arial"/>
                <a:sym typeface="Arial"/>
              </a:rPr>
              <a:t>INNOVATION</a:t>
            </a:r>
            <a:endParaRPr/>
          </a:p>
        </p:txBody>
      </p:sp>
      <p:sp>
        <p:nvSpPr>
          <p:cNvPr id="275" name="Google Shape;275;p38"/>
          <p:cNvSpPr txBox="1"/>
          <p:nvPr>
            <p:ph idx="1" type="body"/>
          </p:nvPr>
        </p:nvSpPr>
        <p:spPr>
          <a:xfrm>
            <a:off x="632947" y="1280160"/>
            <a:ext cx="2946866" cy="127730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600"/>
              <a:buNone/>
            </a:pPr>
            <a:r>
              <a:rPr b="1" i="0" lang="en-IN" sz="2000">
                <a:latin typeface="Arial"/>
                <a:ea typeface="Arial"/>
                <a:cs typeface="Arial"/>
                <a:sym typeface="Arial"/>
              </a:rPr>
              <a:t>Comprehensive Multisensory Integration</a:t>
            </a:r>
            <a:endParaRPr sz="2000"/>
          </a:p>
        </p:txBody>
      </p:sp>
      <p:sp>
        <p:nvSpPr>
          <p:cNvPr id="276" name="Google Shape;276;p38"/>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280"/>
              <a:buNone/>
            </a:pPr>
            <a:r>
              <a:rPr b="0" i="0" lang="en-IN" sz="1600">
                <a:solidFill>
                  <a:srgbClr val="D1D5DB"/>
                </a:solidFill>
                <a:latin typeface="Arial"/>
                <a:ea typeface="Arial"/>
                <a:cs typeface="Arial"/>
                <a:sym typeface="Arial"/>
              </a:rPr>
              <a:t>The MCG-RE incorporates a diverse range of sensors, including moisture, NPK, environmental and pH sensors. This comprehensive multisensory integration allows for real-time monitoring of crucial parameters, providing farmers with a holistic view of their crops' conditions. The innovation lies in the system's ability to synthesize data from various sources for more informed decision-making.</a:t>
            </a:r>
            <a:endParaRPr sz="1600"/>
          </a:p>
        </p:txBody>
      </p:sp>
      <p:sp>
        <p:nvSpPr>
          <p:cNvPr id="277" name="Google Shape;277;p38"/>
          <p:cNvSpPr txBox="1"/>
          <p:nvPr>
            <p:ph idx="3" type="body"/>
          </p:nvPr>
        </p:nvSpPr>
        <p:spPr>
          <a:xfrm>
            <a:off x="3883659" y="1280160"/>
            <a:ext cx="2936241" cy="127730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600"/>
              <a:buNone/>
            </a:pPr>
            <a:r>
              <a:rPr b="1" i="0" lang="en-IN" sz="2000">
                <a:latin typeface="Arial"/>
                <a:ea typeface="Arial"/>
                <a:cs typeface="Arial"/>
                <a:sym typeface="Arial"/>
              </a:rPr>
              <a:t>Real-Time Autonomous Decision-Making</a:t>
            </a:r>
            <a:endParaRPr sz="2000"/>
          </a:p>
        </p:txBody>
      </p:sp>
      <p:sp>
        <p:nvSpPr>
          <p:cNvPr id="278" name="Google Shape;278;p38"/>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280"/>
              <a:buNone/>
            </a:pPr>
            <a:r>
              <a:rPr b="0" i="0" lang="en-IN" sz="1600">
                <a:solidFill>
                  <a:srgbClr val="D1D5DB"/>
                </a:solidFill>
                <a:latin typeface="Arial"/>
                <a:ea typeface="Arial"/>
                <a:cs typeface="Arial"/>
                <a:sym typeface="Arial"/>
              </a:rPr>
              <a:t>The Automatic Irrigation System triggers irrigation events autonomously based on real-time moisture sensor readings. This real-time autonomous decision-making represents a leap forward in efficient water resource management. The innovation ensures that crops receive precise hydration when needed, optimizing growth conditions without relying on manual intervention.</a:t>
            </a:r>
            <a:endParaRPr sz="1600"/>
          </a:p>
        </p:txBody>
      </p:sp>
      <p:sp>
        <p:nvSpPr>
          <p:cNvPr id="279" name="Google Shape;279;p38"/>
          <p:cNvSpPr txBox="1"/>
          <p:nvPr>
            <p:ph idx="5" type="body"/>
          </p:nvPr>
        </p:nvSpPr>
        <p:spPr>
          <a:xfrm>
            <a:off x="7124700" y="1062446"/>
            <a:ext cx="2932113" cy="1495016"/>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600"/>
              <a:buNone/>
            </a:pPr>
            <a:r>
              <a:rPr b="1" i="0" lang="en-IN" sz="2000">
                <a:latin typeface="Arial"/>
                <a:ea typeface="Arial"/>
                <a:cs typeface="Arial"/>
                <a:sym typeface="Arial"/>
              </a:rPr>
              <a:t>Machine Learning-Powered Recommendation System:</a:t>
            </a:r>
            <a:endParaRPr sz="2000"/>
          </a:p>
        </p:txBody>
      </p:sp>
      <p:sp>
        <p:nvSpPr>
          <p:cNvPr id="280" name="Google Shape;280;p38"/>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280"/>
              <a:buNone/>
            </a:pPr>
            <a:r>
              <a:rPr b="0" i="0" lang="en-IN" sz="1600">
                <a:solidFill>
                  <a:srgbClr val="D1D5DB"/>
                </a:solidFill>
                <a:latin typeface="Arial"/>
                <a:ea typeface="Arial"/>
                <a:cs typeface="Arial"/>
                <a:sym typeface="Arial"/>
              </a:rPr>
              <a:t>The integration of a machine learning-powered Recommendation System is a pioneering feature. By analyzing historical and real-time data, the system provides personalized suggestions for crop management. This innovation moves beyond traditional rule-based systems, adapting recommendations to individual farm conditions, fostering a more adaptive and efficient approach to agriculture.</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1103312" y="1053736"/>
            <a:ext cx="8947522" cy="7995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Scope</a:t>
            </a:r>
            <a:endParaRPr/>
          </a:p>
        </p:txBody>
      </p:sp>
      <p:sp>
        <p:nvSpPr>
          <p:cNvPr id="286" name="Google Shape;286;p3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600"/>
              <a:buNone/>
            </a:pPr>
            <a:r>
              <a:rPr lang="en-IN">
                <a:latin typeface="Arial"/>
                <a:ea typeface="Arial"/>
                <a:cs typeface="Arial"/>
                <a:sym typeface="Arial"/>
              </a:rPr>
              <a:t>The Multisensory Crop Guidance REALTIME Engine (MCG-RE) ambitiously integrates cutting-edge sensors, including moisture, NPK, environmental and pH sensors, for real-time precision agriculture. The project's scope encompasses an Automatic Irrigation System triggered by moisture sensors, dynamic nutrient monitoring with NPK sensors, environmental parameter tracking, soil/water pH monitoring and a Cloud Analytics platform with a machine learning-powered Recommendation System. The user interface ensures accessibility and seamless data visualization. The holistic approach aims to optimize resource utilization, enhance crop health and establish a data-driven, autonomous system, fostering sustainable and efficient farming practices.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graphicFrame>
        <p:nvGraphicFramePr>
          <p:cNvPr id="176" name="Google Shape;176;p22"/>
          <p:cNvGraphicFramePr/>
          <p:nvPr/>
        </p:nvGraphicFramePr>
        <p:xfrm>
          <a:off x="2032000" y="1402081"/>
          <a:ext cx="3000000" cy="3000000"/>
        </p:xfrm>
        <a:graphic>
          <a:graphicData uri="http://schemas.openxmlformats.org/drawingml/2006/table">
            <a:tbl>
              <a:tblPr bandRow="1" firstRow="1">
                <a:noFill/>
                <a:tableStyleId>{842C79AD-CB76-4E75-860E-76285DBAB166}</a:tableStyleId>
              </a:tblPr>
              <a:tblGrid>
                <a:gridCol w="4055300"/>
                <a:gridCol w="4072700"/>
              </a:tblGrid>
              <a:tr h="564325">
                <a:tc>
                  <a:txBody>
                    <a:bodyPr/>
                    <a:lstStyle/>
                    <a:p>
                      <a:pPr indent="0" lvl="0" marL="0" marR="0" rtl="0" algn="ctr">
                        <a:spcBef>
                          <a:spcPts val="0"/>
                        </a:spcBef>
                        <a:spcAft>
                          <a:spcPts val="0"/>
                        </a:spcAft>
                        <a:buNone/>
                      </a:pPr>
                      <a:r>
                        <a:rPr lang="en-IN" sz="1800" u="none" cap="none" strike="noStrike"/>
                        <a:t>NAME</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t>REG. NO.</a:t>
                      </a:r>
                      <a:endParaRPr/>
                    </a:p>
                  </a:txBody>
                  <a:tcPr marT="45725" marB="45725" marR="91450" marL="91450"/>
                </a:tc>
              </a:tr>
              <a:tr h="564325">
                <a:tc>
                  <a:txBody>
                    <a:bodyPr/>
                    <a:lstStyle/>
                    <a:p>
                      <a:pPr indent="0" lvl="0" marL="0" marR="0" rtl="0" algn="ctr">
                        <a:spcBef>
                          <a:spcPts val="0"/>
                        </a:spcBef>
                        <a:spcAft>
                          <a:spcPts val="0"/>
                        </a:spcAft>
                        <a:buNone/>
                      </a:pPr>
                      <a:r>
                        <a:rPr lang="en-IN" sz="1800" u="none" cap="none" strike="noStrike"/>
                        <a:t>Achal Kamboj</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t>RA2011026010028</a:t>
                      </a:r>
                      <a:endParaRPr/>
                    </a:p>
                  </a:txBody>
                  <a:tcPr marT="45725" marB="45725" marR="91450" marL="91450"/>
                </a:tc>
              </a:tr>
              <a:tr h="564325">
                <a:tc>
                  <a:txBody>
                    <a:bodyPr/>
                    <a:lstStyle/>
                    <a:p>
                      <a:pPr indent="0" lvl="0" marL="0" marR="0" rtl="0" algn="ctr">
                        <a:spcBef>
                          <a:spcPts val="0"/>
                        </a:spcBef>
                        <a:spcAft>
                          <a:spcPts val="0"/>
                        </a:spcAft>
                        <a:buNone/>
                      </a:pPr>
                      <a:r>
                        <a:rPr lang="en-IN" sz="1800" u="none" cap="none" strike="noStrike"/>
                        <a:t>Anurag Malik</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t>RA2011026010030</a:t>
                      </a:r>
                      <a:endParaRPr/>
                    </a:p>
                  </a:txBody>
                  <a:tcPr marT="45725" marB="45725" marR="91450" marL="91450"/>
                </a:tc>
              </a:tr>
              <a:tr h="564325">
                <a:tc>
                  <a:txBody>
                    <a:bodyPr/>
                    <a:lstStyle/>
                    <a:p>
                      <a:pPr indent="0" lvl="0" marL="0" marR="0" rtl="0" algn="ctr">
                        <a:spcBef>
                          <a:spcPts val="0"/>
                        </a:spcBef>
                        <a:spcAft>
                          <a:spcPts val="0"/>
                        </a:spcAft>
                        <a:buNone/>
                      </a:pPr>
                      <a:r>
                        <a:rPr lang="en-IN" sz="1800" u="none" cap="none" strike="noStrike"/>
                        <a:t>Anmol Agarwal</a:t>
                      </a:r>
                      <a:endParaRPr/>
                    </a:p>
                  </a:txBody>
                  <a:tcPr marT="45725" marB="45725" marR="91450" marL="91450"/>
                </a:tc>
                <a:tc>
                  <a:txBody>
                    <a:bodyPr/>
                    <a:lstStyle/>
                    <a:p>
                      <a:pPr indent="0" lvl="0" marL="0" marR="0" rtl="0" algn="ctr">
                        <a:spcBef>
                          <a:spcPts val="0"/>
                        </a:spcBef>
                        <a:spcAft>
                          <a:spcPts val="0"/>
                        </a:spcAft>
                        <a:buNone/>
                      </a:pPr>
                      <a:r>
                        <a:rPr lang="en-IN" sz="1800" u="none" cap="none" strike="noStrike"/>
                        <a:t>RA2011026010034</a:t>
                      </a:r>
                      <a:endParaRPr/>
                    </a:p>
                  </a:txBody>
                  <a:tcPr marT="45725" marB="45725" marR="91450" marL="91450"/>
                </a:tc>
              </a:tr>
              <a:tr h="564325">
                <a:tc>
                  <a:txBody>
                    <a:bodyPr/>
                    <a:lstStyle/>
                    <a:p>
                      <a:pPr indent="0" lvl="0" marL="0" marR="0" rtl="0" algn="ctr">
                        <a:spcBef>
                          <a:spcPts val="0"/>
                        </a:spcBef>
                        <a:spcAft>
                          <a:spcPts val="0"/>
                        </a:spcAft>
                        <a:buNone/>
                      </a:pPr>
                      <a:r>
                        <a:rPr lang="en-IN" sz="1800" u="none" cap="none" strike="noStrike"/>
                        <a:t>Jaiaditiya Ghorpade</a:t>
                      </a:r>
                      <a:endParaRPr sz="1800" u="none" cap="none" strike="noStrike"/>
                    </a:p>
                  </a:txBody>
                  <a:tcPr marT="45725" marB="45725" marR="91450" marL="91450"/>
                </a:tc>
                <a:tc>
                  <a:txBody>
                    <a:bodyPr/>
                    <a:lstStyle/>
                    <a:p>
                      <a:pPr indent="0" lvl="0" marL="0" marR="0" rtl="0" algn="ctr">
                        <a:spcBef>
                          <a:spcPts val="0"/>
                        </a:spcBef>
                        <a:spcAft>
                          <a:spcPts val="0"/>
                        </a:spcAft>
                        <a:buNone/>
                      </a:pPr>
                      <a:r>
                        <a:rPr lang="en-IN" sz="1800" u="none" cap="none" strike="noStrike"/>
                        <a:t>RA2011026010035</a:t>
                      </a:r>
                      <a:endParaRPr/>
                    </a:p>
                  </a:txBody>
                  <a:tcPr marT="45725" marB="45725" marR="91450" marL="91450"/>
                </a:tc>
              </a:tr>
            </a:tbl>
          </a:graphicData>
        </a:graphic>
      </p:graphicFrame>
      <p:graphicFrame>
        <p:nvGraphicFramePr>
          <p:cNvPr id="177" name="Google Shape;177;p22"/>
          <p:cNvGraphicFramePr/>
          <p:nvPr/>
        </p:nvGraphicFramePr>
        <p:xfrm>
          <a:off x="2032000" y="600892"/>
          <a:ext cx="3000000" cy="3000000"/>
        </p:xfrm>
        <a:graphic>
          <a:graphicData uri="http://schemas.openxmlformats.org/drawingml/2006/table">
            <a:tbl>
              <a:tblPr bandRow="1" firstRow="1">
                <a:noFill/>
                <a:tableStyleId>{842C79AD-CB76-4E75-860E-76285DBAB166}</a:tableStyleId>
              </a:tblPr>
              <a:tblGrid>
                <a:gridCol w="8128000"/>
              </a:tblGrid>
              <a:tr h="566050">
                <a:tc>
                  <a:txBody>
                    <a:bodyPr/>
                    <a:lstStyle/>
                    <a:p>
                      <a:pPr indent="0" lvl="0" marL="0" marR="0" rtl="0" algn="ctr">
                        <a:spcBef>
                          <a:spcPts val="0"/>
                        </a:spcBef>
                        <a:spcAft>
                          <a:spcPts val="0"/>
                        </a:spcAft>
                        <a:buNone/>
                      </a:pPr>
                      <a:r>
                        <a:rPr lang="en-IN" sz="3200" u="none" cap="none" strike="noStrike"/>
                        <a:t>OUR TEAM</a:t>
                      </a:r>
                      <a:endParaRPr/>
                    </a:p>
                  </a:txBody>
                  <a:tcPr marT="45725" marB="45725" marR="91450" marL="91450"/>
                </a:tc>
              </a:tr>
            </a:tbl>
          </a:graphicData>
        </a:graphic>
      </p:graphicFrame>
      <p:graphicFrame>
        <p:nvGraphicFramePr>
          <p:cNvPr id="178" name="Google Shape;178;p22"/>
          <p:cNvGraphicFramePr/>
          <p:nvPr/>
        </p:nvGraphicFramePr>
        <p:xfrm>
          <a:off x="2032000" y="4445725"/>
          <a:ext cx="3000000" cy="3000000"/>
        </p:xfrm>
        <a:graphic>
          <a:graphicData uri="http://schemas.openxmlformats.org/drawingml/2006/table">
            <a:tbl>
              <a:tblPr bandRow="1" firstRow="1">
                <a:noFill/>
                <a:tableStyleId>{842C79AD-CB76-4E75-860E-76285DBAB166}</a:tableStyleId>
              </a:tblPr>
              <a:tblGrid>
                <a:gridCol w="8128000"/>
              </a:tblGrid>
              <a:tr h="431075">
                <a:tc>
                  <a:txBody>
                    <a:bodyPr/>
                    <a:lstStyle/>
                    <a:p>
                      <a:pPr indent="0" lvl="0" marL="0" marR="0" rtl="0" algn="ctr">
                        <a:spcBef>
                          <a:spcPts val="0"/>
                        </a:spcBef>
                        <a:spcAft>
                          <a:spcPts val="0"/>
                        </a:spcAft>
                        <a:buNone/>
                      </a:pPr>
                      <a:r>
                        <a:rPr lang="en-IN" sz="1800" u="none" cap="none" strike="noStrike">
                          <a:latin typeface="Times New Roman"/>
                          <a:ea typeface="Times New Roman"/>
                          <a:cs typeface="Times New Roman"/>
                          <a:sym typeface="Times New Roman"/>
                        </a:rPr>
                        <a:t>Under the Guidance of  :</a:t>
                      </a:r>
                      <a:endParaRPr sz="1800" u="none" cap="none" strike="noStrike"/>
                    </a:p>
                  </a:txBody>
                  <a:tcPr marT="45725" marB="45725" marR="91450" marL="91450"/>
                </a:tc>
              </a:tr>
              <a:tr h="825150">
                <a:tc>
                  <a:txBody>
                    <a:bodyPr/>
                    <a:lstStyle/>
                    <a:p>
                      <a:pPr indent="0" lvl="0" marL="0" marR="0" rtl="0" algn="ctr">
                        <a:lnSpc>
                          <a:spcPct val="100000"/>
                        </a:lnSpc>
                        <a:spcBef>
                          <a:spcPts val="0"/>
                        </a:spcBef>
                        <a:spcAft>
                          <a:spcPts val="0"/>
                        </a:spcAft>
                        <a:buClr>
                          <a:schemeClr val="lt1"/>
                        </a:buClr>
                        <a:buSzPts val="1800"/>
                        <a:buFont typeface="Times New Roman"/>
                        <a:buNone/>
                      </a:pPr>
                      <a:r>
                        <a:rPr b="1" lang="en-IN" sz="1800" u="none" cap="none" strike="noStrike">
                          <a:latin typeface="Times New Roman"/>
                          <a:ea typeface="Times New Roman"/>
                          <a:cs typeface="Times New Roman"/>
                          <a:sym typeface="Times New Roman"/>
                        </a:rPr>
                        <a:t>Dr. SUMATHY G</a:t>
                      </a:r>
                      <a:endParaRPr/>
                    </a:p>
                    <a:p>
                      <a:pPr indent="0" lvl="0" marL="1556385" marR="1547495" rtl="0" algn="ctr">
                        <a:lnSpc>
                          <a:spcPct val="100000"/>
                        </a:lnSpc>
                        <a:spcBef>
                          <a:spcPts val="0"/>
                        </a:spcBef>
                        <a:spcAft>
                          <a:spcPts val="0"/>
                        </a:spcAft>
                        <a:buNone/>
                      </a:pPr>
                      <a:r>
                        <a:rPr lang="en-IN" sz="1800" u="none" cap="none" strike="noStrike">
                          <a:latin typeface="Times New Roman"/>
                          <a:ea typeface="Times New Roman"/>
                          <a:cs typeface="Times New Roman"/>
                          <a:sym typeface="Times New Roman"/>
                        </a:rPr>
                        <a:t>Assistant Professor,                                                                               Department of Computational Intelligence</a:t>
                      </a:r>
                      <a:endParaRPr/>
                    </a:p>
                    <a:p>
                      <a:pPr indent="0" lvl="0" marL="1556385" marR="1547495" rtl="0" algn="ctr">
                        <a:lnSpc>
                          <a:spcPct val="100000"/>
                        </a:lnSpc>
                        <a:spcBef>
                          <a:spcPts val="0"/>
                        </a:spcBef>
                        <a:spcAft>
                          <a:spcPts val="0"/>
                        </a:spcAft>
                        <a:buNone/>
                      </a:pPr>
                      <a:r>
                        <a:rPr lang="en-IN" sz="1800" u="none" cap="none" strike="noStrike">
                          <a:latin typeface="Times New Roman"/>
                          <a:ea typeface="Times New Roman"/>
                          <a:cs typeface="Times New Roman"/>
                          <a:sym typeface="Times New Roman"/>
                        </a:rPr>
                        <a:t>SRM Institute of science and Technology, Kattankullathur</a:t>
                      </a:r>
                      <a:endParaRPr sz="1800" u="none" cap="none" strike="noStrike"/>
                    </a:p>
                  </a:txBody>
                  <a:tcPr marT="45725" marB="45725" marR="91450" marL="91450"/>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pic>
        <p:nvPicPr>
          <p:cNvPr id="291" name="Google Shape;291;p40"/>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292" name="Google Shape;292;p40"/>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293" name="Google Shape;293;p40"/>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94" name="Google Shape;294;p40"/>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295" name="Google Shape;295;p40"/>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296" name="Google Shape;296;p4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7" name="Google Shape;297;p40"/>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8" name="Google Shape;298;p40"/>
          <p:cNvSpPr txBox="1"/>
          <p:nvPr>
            <p:ph type="title"/>
          </p:nvPr>
        </p:nvSpPr>
        <p:spPr>
          <a:xfrm>
            <a:off x="8191925" y="1325880"/>
            <a:ext cx="3352375" cy="306650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EBEBEB"/>
              </a:buClr>
              <a:buSzPts val="3800"/>
              <a:buFont typeface="Century Gothic"/>
              <a:buNone/>
            </a:pPr>
            <a:br>
              <a:rPr b="0" i="0" lang="en-IN" sz="3800" u="none" strike="noStrike">
                <a:solidFill>
                  <a:srgbClr val="EBEBEB"/>
                </a:solidFill>
                <a:latin typeface="Century Gothic"/>
                <a:ea typeface="Century Gothic"/>
                <a:cs typeface="Century Gothic"/>
                <a:sym typeface="Century Gothic"/>
              </a:rPr>
            </a:br>
            <a:r>
              <a:rPr b="0" i="0" lang="en-IN" sz="3800" u="none" strike="noStrike">
                <a:solidFill>
                  <a:srgbClr val="EBEBEB"/>
                </a:solidFill>
                <a:latin typeface="Century Gothic"/>
                <a:ea typeface="Century Gothic"/>
                <a:cs typeface="Century Gothic"/>
                <a:sym typeface="Century Gothic"/>
              </a:rPr>
              <a:t>Architecture Diagram </a:t>
            </a:r>
            <a:br>
              <a:rPr b="0" i="0" lang="en-IN" sz="3800" u="none" strike="noStrike">
                <a:solidFill>
                  <a:srgbClr val="EBEBEB"/>
                </a:solidFill>
                <a:latin typeface="Century Gothic"/>
                <a:ea typeface="Century Gothic"/>
                <a:cs typeface="Century Gothic"/>
                <a:sym typeface="Century Gothic"/>
              </a:rPr>
            </a:br>
            <a:br>
              <a:rPr b="0" i="0" lang="en-IN" sz="3800" u="none" strike="noStrike">
                <a:solidFill>
                  <a:srgbClr val="EBEBEB"/>
                </a:solidFill>
                <a:latin typeface="Century Gothic"/>
                <a:ea typeface="Century Gothic"/>
                <a:cs typeface="Century Gothic"/>
                <a:sym typeface="Century Gothic"/>
              </a:rPr>
            </a:br>
            <a:endParaRPr b="0" i="0" sz="3800">
              <a:solidFill>
                <a:srgbClr val="EBEBEB"/>
              </a:solidFill>
              <a:latin typeface="Century Gothic"/>
              <a:ea typeface="Century Gothic"/>
              <a:cs typeface="Century Gothic"/>
              <a:sym typeface="Century Gothic"/>
            </a:endParaRPr>
          </a:p>
        </p:txBody>
      </p:sp>
      <p:sp>
        <p:nvSpPr>
          <p:cNvPr id="299" name="Google Shape;299;p40"/>
          <p:cNvSpPr/>
          <p:nvPr/>
        </p:nvSpPr>
        <p:spPr>
          <a:xfrm flipH="1">
            <a:off x="7463681"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00" name="Google Shape;300;p40"/>
          <p:cNvSpPr/>
          <p:nvPr/>
        </p:nvSpPr>
        <p:spPr>
          <a:xfrm>
            <a:off x="0" y="0"/>
            <a:ext cx="7809954" cy="6858000"/>
          </a:xfrm>
          <a:custGeom>
            <a:rect b="b" l="l" r="r" t="t"/>
            <a:pathLst>
              <a:path extrusionOk="0" h="6858000" w="7809954">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1" name="Google Shape;301;p4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02" name="Google Shape;302;p40"/>
          <p:cNvPicPr preferRelativeResize="0"/>
          <p:nvPr>
            <p:ph idx="1" type="body"/>
          </p:nvPr>
        </p:nvPicPr>
        <p:blipFill rotWithShape="1">
          <a:blip r:embed="rId8">
            <a:alphaModFix/>
          </a:blip>
          <a:srcRect b="0" l="0" r="0" t="0"/>
          <a:stretch/>
        </p:blipFill>
        <p:spPr>
          <a:xfrm>
            <a:off x="725919" y="636342"/>
            <a:ext cx="5985600" cy="525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1103312" y="452718"/>
            <a:ext cx="8947522" cy="96677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CECF1"/>
              </a:buClr>
              <a:buSzPts val="4200"/>
              <a:buFont typeface="Arial"/>
              <a:buNone/>
            </a:pPr>
            <a:r>
              <a:rPr b="0" i="0" lang="en-IN">
                <a:solidFill>
                  <a:srgbClr val="ECECF1"/>
                </a:solidFill>
                <a:latin typeface="Arial"/>
                <a:ea typeface="Arial"/>
                <a:cs typeface="Arial"/>
                <a:sym typeface="Arial"/>
              </a:rPr>
              <a:t>PROPOSED MODULES</a:t>
            </a:r>
            <a:endParaRPr/>
          </a:p>
        </p:txBody>
      </p:sp>
      <p:sp>
        <p:nvSpPr>
          <p:cNvPr id="308" name="Google Shape;308;p41"/>
          <p:cNvSpPr txBox="1"/>
          <p:nvPr>
            <p:ph idx="1" type="body"/>
          </p:nvPr>
        </p:nvSpPr>
        <p:spPr>
          <a:xfrm>
            <a:off x="1103312" y="1576252"/>
            <a:ext cx="8946541" cy="467214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Font typeface="Century Gothic"/>
              <a:buAutoNum type="arabicPeriod"/>
            </a:pPr>
            <a:r>
              <a:rPr b="0" i="0" lang="en-IN" sz="2400">
                <a:solidFill>
                  <a:srgbClr val="D1D5DB"/>
                </a:solidFill>
                <a:latin typeface="Arial"/>
                <a:ea typeface="Arial"/>
                <a:cs typeface="Arial"/>
                <a:sym typeface="Arial"/>
              </a:rPr>
              <a:t>Sensor Integration module</a:t>
            </a:r>
            <a:endParaRPr/>
          </a:p>
          <a:p>
            <a:pPr indent="-342900" lvl="0" marL="342900" rtl="0" algn="l">
              <a:spcBef>
                <a:spcPts val="1000"/>
              </a:spcBef>
              <a:spcAft>
                <a:spcPts val="0"/>
              </a:spcAft>
              <a:buSzPts val="1920"/>
              <a:buFont typeface="Century Gothic"/>
              <a:buAutoNum type="arabicPeriod"/>
            </a:pPr>
            <a:r>
              <a:rPr b="0" i="0" lang="en-IN" sz="2400">
                <a:solidFill>
                  <a:srgbClr val="D1D5DB"/>
                </a:solidFill>
                <a:latin typeface="Arial"/>
                <a:ea typeface="Arial"/>
                <a:cs typeface="Arial"/>
                <a:sym typeface="Arial"/>
              </a:rPr>
              <a:t>Automatic Irrigation module</a:t>
            </a:r>
            <a:endParaRPr/>
          </a:p>
          <a:p>
            <a:pPr indent="-342900" lvl="0" marL="342900" rtl="0" algn="l">
              <a:spcBef>
                <a:spcPts val="1000"/>
              </a:spcBef>
              <a:spcAft>
                <a:spcPts val="0"/>
              </a:spcAft>
              <a:buSzPts val="1920"/>
              <a:buFont typeface="Century Gothic"/>
              <a:buAutoNum type="arabicPeriod"/>
            </a:pPr>
            <a:r>
              <a:rPr b="0" i="0" lang="en-IN" sz="2400">
                <a:solidFill>
                  <a:srgbClr val="D1D5DB"/>
                </a:solidFill>
                <a:latin typeface="Arial"/>
                <a:ea typeface="Arial"/>
                <a:cs typeface="Arial"/>
                <a:sym typeface="Arial"/>
              </a:rPr>
              <a:t>Nutrient Monitoring and Dosing module</a:t>
            </a:r>
            <a:endParaRPr/>
          </a:p>
          <a:p>
            <a:pPr indent="-342900" lvl="0" marL="342900" rtl="0" algn="l">
              <a:spcBef>
                <a:spcPts val="1000"/>
              </a:spcBef>
              <a:spcAft>
                <a:spcPts val="0"/>
              </a:spcAft>
              <a:buSzPts val="1920"/>
              <a:buFont typeface="Century Gothic"/>
              <a:buAutoNum type="arabicPeriod"/>
            </a:pPr>
            <a:r>
              <a:rPr b="0" i="0" lang="en-IN" sz="2400">
                <a:solidFill>
                  <a:srgbClr val="D1D5DB"/>
                </a:solidFill>
                <a:latin typeface="Arial"/>
                <a:ea typeface="Arial"/>
                <a:cs typeface="Arial"/>
                <a:sym typeface="Arial"/>
              </a:rPr>
              <a:t>Environmental Monitoring module</a:t>
            </a:r>
            <a:endParaRPr/>
          </a:p>
          <a:p>
            <a:pPr indent="-342900" lvl="0" marL="342900" rtl="0" algn="l">
              <a:spcBef>
                <a:spcPts val="1000"/>
              </a:spcBef>
              <a:spcAft>
                <a:spcPts val="0"/>
              </a:spcAft>
              <a:buSzPts val="1920"/>
              <a:buFont typeface="Century Gothic"/>
              <a:buAutoNum type="arabicPeriod"/>
            </a:pPr>
            <a:r>
              <a:rPr b="0" i="0" lang="en-IN" sz="2400">
                <a:solidFill>
                  <a:srgbClr val="D1D5DB"/>
                </a:solidFill>
                <a:latin typeface="Arial"/>
                <a:ea typeface="Arial"/>
                <a:cs typeface="Arial"/>
                <a:sym typeface="Arial"/>
              </a:rPr>
              <a:t>Soil/Water pH Monitoring module</a:t>
            </a:r>
            <a:endParaRPr/>
          </a:p>
          <a:p>
            <a:pPr indent="-342900" lvl="0" marL="342900" rtl="0" algn="l">
              <a:spcBef>
                <a:spcPts val="1000"/>
              </a:spcBef>
              <a:spcAft>
                <a:spcPts val="0"/>
              </a:spcAft>
              <a:buSzPts val="1920"/>
              <a:buFont typeface="Century Gothic"/>
              <a:buAutoNum type="arabicPeriod"/>
            </a:pPr>
            <a:r>
              <a:rPr b="0" i="0" lang="en-IN" sz="2400">
                <a:solidFill>
                  <a:srgbClr val="D1D5DB"/>
                </a:solidFill>
                <a:latin typeface="Arial"/>
                <a:ea typeface="Arial"/>
                <a:cs typeface="Arial"/>
                <a:sym typeface="Arial"/>
              </a:rPr>
              <a:t>Cloud Analytics and Database module</a:t>
            </a:r>
            <a:endParaRPr/>
          </a:p>
          <a:p>
            <a:pPr indent="-342900" lvl="0" marL="342900" rtl="0" algn="l">
              <a:spcBef>
                <a:spcPts val="1000"/>
              </a:spcBef>
              <a:spcAft>
                <a:spcPts val="0"/>
              </a:spcAft>
              <a:buSzPts val="1920"/>
              <a:buFont typeface="Century Gothic"/>
              <a:buAutoNum type="arabicPeriod"/>
            </a:pPr>
            <a:r>
              <a:rPr b="0" i="0" lang="en-IN" sz="2400">
                <a:solidFill>
                  <a:srgbClr val="D1D5DB"/>
                </a:solidFill>
                <a:latin typeface="Arial"/>
                <a:ea typeface="Arial"/>
                <a:cs typeface="Arial"/>
                <a:sym typeface="Arial"/>
              </a:rPr>
              <a:t>Machine Learning Recommendation System module</a:t>
            </a:r>
            <a:endParaRPr/>
          </a:p>
          <a:p>
            <a:pPr indent="-342900" lvl="0" marL="342900" rtl="0" algn="l">
              <a:spcBef>
                <a:spcPts val="1000"/>
              </a:spcBef>
              <a:spcAft>
                <a:spcPts val="0"/>
              </a:spcAft>
              <a:buSzPts val="1920"/>
              <a:buFont typeface="Century Gothic"/>
              <a:buAutoNum type="arabicPeriod"/>
            </a:pPr>
            <a:r>
              <a:rPr b="0" i="0" lang="en-IN" sz="2400">
                <a:solidFill>
                  <a:srgbClr val="D1D5DB"/>
                </a:solidFill>
                <a:latin typeface="Arial"/>
                <a:ea typeface="Arial"/>
                <a:cs typeface="Arial"/>
                <a:sym typeface="Arial"/>
              </a:rPr>
              <a:t>User Interface and Accessibility module</a:t>
            </a:r>
            <a:endParaRPr/>
          </a:p>
          <a:p>
            <a:pPr indent="-220980" lvl="0" marL="342900" rtl="0" algn="l">
              <a:spcBef>
                <a:spcPts val="1000"/>
              </a:spcBef>
              <a:spcAft>
                <a:spcPts val="0"/>
              </a:spcAft>
              <a:buSzPts val="1920"/>
              <a:buNone/>
            </a:pPr>
            <a:r>
              <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646111" y="740228"/>
            <a:ext cx="9404723" cy="96665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ECECF1"/>
              </a:buClr>
              <a:buSzPts val="4200"/>
              <a:buFont typeface="Arial"/>
              <a:buNone/>
            </a:pPr>
            <a:r>
              <a:rPr b="0" i="0" lang="en-IN">
                <a:solidFill>
                  <a:srgbClr val="ECECF1"/>
                </a:solidFill>
                <a:latin typeface="Arial"/>
                <a:ea typeface="Arial"/>
                <a:cs typeface="Arial"/>
                <a:sym typeface="Arial"/>
              </a:rPr>
              <a:t>PROPOSED MODULES DESCRIPTION</a:t>
            </a:r>
            <a:endParaRPr/>
          </a:p>
        </p:txBody>
      </p:sp>
      <p:sp>
        <p:nvSpPr>
          <p:cNvPr id="314" name="Google Shape;314;p42"/>
          <p:cNvSpPr txBox="1"/>
          <p:nvPr>
            <p:ph idx="1" type="body"/>
          </p:nvPr>
        </p:nvSpPr>
        <p:spPr>
          <a:xfrm>
            <a:off x="645130" y="2002971"/>
            <a:ext cx="10406047" cy="4245429"/>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920"/>
              <a:buFont typeface="Courier New"/>
              <a:buChar char="o"/>
            </a:pPr>
            <a:r>
              <a:rPr b="1" lang="en-IN" sz="2400" u="sng">
                <a:latin typeface="Arial"/>
                <a:ea typeface="Arial"/>
                <a:cs typeface="Arial"/>
                <a:sym typeface="Arial"/>
              </a:rPr>
              <a:t>Sensor Integration Module</a:t>
            </a:r>
            <a:r>
              <a:rPr lang="en-IN" sz="2400">
                <a:latin typeface="Arial"/>
                <a:ea typeface="Arial"/>
                <a:cs typeface="Arial"/>
                <a:sym typeface="Arial"/>
              </a:rPr>
              <a:t>: Provides thorough and up-to-date data gathering for crop monitoring by integrating a variety of sensors, such as environmental, pH, moisture and NPK sensors.</a:t>
            </a:r>
            <a:endParaRPr/>
          </a:p>
          <a:p>
            <a:pPr indent="-220980" lvl="0" marL="342900" rtl="0" algn="just">
              <a:spcBef>
                <a:spcPts val="1000"/>
              </a:spcBef>
              <a:spcAft>
                <a:spcPts val="0"/>
              </a:spcAft>
              <a:buSzPts val="1920"/>
              <a:buFont typeface="Courier New"/>
              <a:buNone/>
            </a:pPr>
            <a:r>
              <a:t/>
            </a:r>
            <a:endParaRPr sz="2400">
              <a:latin typeface="Arial"/>
              <a:ea typeface="Arial"/>
              <a:cs typeface="Arial"/>
              <a:sym typeface="Arial"/>
            </a:endParaRPr>
          </a:p>
          <a:p>
            <a:pPr indent="-342900" lvl="0" marL="342900" rtl="0" algn="just">
              <a:spcBef>
                <a:spcPts val="1000"/>
              </a:spcBef>
              <a:spcAft>
                <a:spcPts val="0"/>
              </a:spcAft>
              <a:buSzPts val="1920"/>
              <a:buFont typeface="Courier New"/>
              <a:buChar char="o"/>
            </a:pPr>
            <a:r>
              <a:rPr lang="en-IN" sz="2400">
                <a:latin typeface="Arial"/>
                <a:ea typeface="Arial"/>
                <a:cs typeface="Arial"/>
                <a:sym typeface="Arial"/>
              </a:rPr>
              <a:t>The </a:t>
            </a:r>
            <a:r>
              <a:rPr b="1" lang="en-IN" sz="2400" u="sng">
                <a:latin typeface="Arial"/>
                <a:ea typeface="Arial"/>
                <a:cs typeface="Arial"/>
                <a:sym typeface="Arial"/>
              </a:rPr>
              <a:t>Automatic Irrigation Module </a:t>
            </a:r>
            <a:r>
              <a:rPr lang="en-IN" sz="2400">
                <a:latin typeface="Arial"/>
                <a:ea typeface="Arial"/>
                <a:cs typeface="Arial"/>
                <a:sym typeface="Arial"/>
              </a:rPr>
              <a:t>is responsible for implementing the Automatic Irrigation System, which is triggered by moisture sensor readings. It maximizes water use and precisely hydrates crops to promote optimal development.</a:t>
            </a:r>
            <a:endParaRPr sz="24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 </a:t>
            </a:r>
            <a:endParaRPr/>
          </a:p>
        </p:txBody>
      </p:sp>
      <p:sp>
        <p:nvSpPr>
          <p:cNvPr id="320" name="Google Shape;320;p43"/>
          <p:cNvSpPr txBox="1"/>
          <p:nvPr>
            <p:ph idx="1" type="body"/>
          </p:nvPr>
        </p:nvSpPr>
        <p:spPr>
          <a:xfrm>
            <a:off x="1103312" y="1210492"/>
            <a:ext cx="8946541" cy="5037908"/>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SzPts val="1920"/>
              <a:buFont typeface="Courier New"/>
              <a:buChar char="o"/>
            </a:pPr>
            <a:r>
              <a:rPr i="0" lang="en-IN" sz="2400">
                <a:solidFill>
                  <a:srgbClr val="D1D5DB"/>
                </a:solidFill>
                <a:latin typeface="Arial"/>
                <a:ea typeface="Arial"/>
                <a:cs typeface="Arial"/>
                <a:sym typeface="Arial"/>
              </a:rPr>
              <a:t>The </a:t>
            </a:r>
            <a:r>
              <a:rPr b="1" i="0" lang="en-IN" sz="2400" u="sng">
                <a:solidFill>
                  <a:srgbClr val="D1D5DB"/>
                </a:solidFill>
                <a:latin typeface="Arial"/>
                <a:ea typeface="Arial"/>
                <a:cs typeface="Arial"/>
                <a:sym typeface="Arial"/>
              </a:rPr>
              <a:t>Nutrient Monitoring and Dosing module</a:t>
            </a:r>
            <a:r>
              <a:rPr i="0" lang="en-IN" sz="2400">
                <a:solidFill>
                  <a:srgbClr val="D1D5DB"/>
                </a:solidFill>
                <a:latin typeface="Arial"/>
                <a:ea typeface="Arial"/>
                <a:cs typeface="Arial"/>
                <a:sym typeface="Arial"/>
              </a:rPr>
              <a:t> continuously monitors the amounts of nutrients in the soil by using NPK sensors. Adapts nutrient dosage dynamically in response to real-time sensor data, guaranteeing crops receive a customized and balanced supply.</a:t>
            </a:r>
            <a:endParaRPr/>
          </a:p>
          <a:p>
            <a:pPr indent="-220980" lvl="0" marL="342900" rtl="0" algn="just">
              <a:spcBef>
                <a:spcPts val="1000"/>
              </a:spcBef>
              <a:spcAft>
                <a:spcPts val="0"/>
              </a:spcAft>
              <a:buSzPts val="1920"/>
              <a:buFont typeface="Courier New"/>
              <a:buNone/>
            </a:pPr>
            <a:r>
              <a:t/>
            </a:r>
            <a:endParaRPr sz="2400">
              <a:solidFill>
                <a:srgbClr val="D1D5DB"/>
              </a:solidFill>
              <a:latin typeface="Arial"/>
              <a:ea typeface="Arial"/>
              <a:cs typeface="Arial"/>
              <a:sym typeface="Arial"/>
            </a:endParaRPr>
          </a:p>
          <a:p>
            <a:pPr indent="-220980" lvl="0" marL="342900" rtl="0" algn="just">
              <a:spcBef>
                <a:spcPts val="1000"/>
              </a:spcBef>
              <a:spcAft>
                <a:spcPts val="0"/>
              </a:spcAft>
              <a:buSzPts val="1920"/>
              <a:buFont typeface="Courier New"/>
              <a:buNone/>
            </a:pPr>
            <a:r>
              <a:t/>
            </a:r>
            <a:endParaRPr i="0" sz="2400">
              <a:solidFill>
                <a:srgbClr val="D1D5DB"/>
              </a:solidFill>
              <a:latin typeface="Arial"/>
              <a:ea typeface="Arial"/>
              <a:cs typeface="Arial"/>
              <a:sym typeface="Arial"/>
            </a:endParaRPr>
          </a:p>
          <a:p>
            <a:pPr indent="-342900" lvl="0" marL="342900" rtl="0" algn="just">
              <a:spcBef>
                <a:spcPts val="1000"/>
              </a:spcBef>
              <a:spcAft>
                <a:spcPts val="0"/>
              </a:spcAft>
              <a:buSzPts val="1920"/>
              <a:buFont typeface="Courier New"/>
              <a:buChar char="o"/>
            </a:pPr>
            <a:r>
              <a:rPr i="0" lang="en-IN" sz="2400">
                <a:solidFill>
                  <a:srgbClr val="D1D5DB"/>
                </a:solidFill>
                <a:latin typeface="Arial"/>
                <a:ea typeface="Arial"/>
                <a:cs typeface="Arial"/>
                <a:sym typeface="Arial"/>
              </a:rPr>
              <a:t>The </a:t>
            </a:r>
            <a:r>
              <a:rPr b="1" i="0" lang="en-IN" sz="2400" u="sng">
                <a:solidFill>
                  <a:srgbClr val="D1D5DB"/>
                </a:solidFill>
                <a:latin typeface="Arial"/>
                <a:ea typeface="Arial"/>
                <a:cs typeface="Arial"/>
                <a:sym typeface="Arial"/>
              </a:rPr>
              <a:t>environmental monitoring module </a:t>
            </a:r>
            <a:r>
              <a:rPr i="0" lang="en-IN" sz="2400">
                <a:solidFill>
                  <a:srgbClr val="D1D5DB"/>
                </a:solidFill>
                <a:latin typeface="Arial"/>
                <a:ea typeface="Arial"/>
                <a:cs typeface="Arial"/>
                <a:sym typeface="Arial"/>
              </a:rPr>
              <a:t>has sensors to track the amount of sunshine, humidity and temperature. allows for the creation of adaptive strategies by giving real-time insights into the environmental factors impacting crop development.</a:t>
            </a:r>
            <a:endParaRPr/>
          </a:p>
          <a:p>
            <a:pPr indent="-220980" lvl="0" marL="342900" rtl="0" algn="just">
              <a:spcBef>
                <a:spcPts val="1000"/>
              </a:spcBef>
              <a:spcAft>
                <a:spcPts val="0"/>
              </a:spcAft>
              <a:buSzPts val="1920"/>
              <a:buFont typeface="Courier New"/>
              <a:buNone/>
            </a:pPr>
            <a:r>
              <a:t/>
            </a:r>
            <a:endParaRPr i="0" sz="2400">
              <a:solidFill>
                <a:srgbClr val="D1D5DB"/>
              </a:solidFill>
              <a:latin typeface="Arial"/>
              <a:ea typeface="Arial"/>
              <a:cs typeface="Arial"/>
              <a:sym typeface="Arial"/>
            </a:endParaRPr>
          </a:p>
          <a:p>
            <a:pPr indent="-220980" lvl="0" marL="342900" rtl="0" algn="just">
              <a:spcBef>
                <a:spcPts val="1000"/>
              </a:spcBef>
              <a:spcAft>
                <a:spcPts val="0"/>
              </a:spcAft>
              <a:buSzPts val="1920"/>
              <a:buFont typeface="Courier New"/>
              <a:buNone/>
            </a:pPr>
            <a:r>
              <a:t/>
            </a:r>
            <a:endParaRPr i="0" sz="2400">
              <a:solidFill>
                <a:srgbClr val="D1D5DB"/>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 </a:t>
            </a:r>
            <a:endParaRPr/>
          </a:p>
        </p:txBody>
      </p:sp>
      <p:sp>
        <p:nvSpPr>
          <p:cNvPr id="326" name="Google Shape;326;p44"/>
          <p:cNvSpPr txBox="1"/>
          <p:nvPr>
            <p:ph idx="1" type="body"/>
          </p:nvPr>
        </p:nvSpPr>
        <p:spPr>
          <a:xfrm>
            <a:off x="1103312" y="1071154"/>
            <a:ext cx="8946541" cy="5177245"/>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Font typeface="Courier New"/>
              <a:buChar char="o"/>
            </a:pPr>
            <a:r>
              <a:rPr i="0" lang="en-IN" sz="2400">
                <a:solidFill>
                  <a:srgbClr val="D1D5DB"/>
                </a:solidFill>
                <a:latin typeface="Arial"/>
                <a:ea typeface="Arial"/>
                <a:cs typeface="Arial"/>
                <a:sym typeface="Arial"/>
              </a:rPr>
              <a:t>pH sensors are included in the </a:t>
            </a:r>
            <a:r>
              <a:rPr b="1" i="0" lang="en-IN" sz="2400" u="sng">
                <a:solidFill>
                  <a:srgbClr val="D1D5DB"/>
                </a:solidFill>
                <a:latin typeface="Arial"/>
                <a:ea typeface="Arial"/>
                <a:cs typeface="Arial"/>
                <a:sym typeface="Arial"/>
              </a:rPr>
              <a:t>soil/water pH monitoring module</a:t>
            </a:r>
            <a:r>
              <a:rPr i="0" lang="en-IN" sz="2400">
                <a:solidFill>
                  <a:srgbClr val="D1D5DB"/>
                </a:solidFill>
                <a:latin typeface="Arial"/>
                <a:ea typeface="Arial"/>
                <a:cs typeface="Arial"/>
                <a:sym typeface="Arial"/>
              </a:rPr>
              <a:t> to track the acidity or alkalinity of the material. permits in-the-moment monitoring and action to preserve ideal pH levels for efficient nutrition absorption.</a:t>
            </a:r>
            <a:endParaRPr/>
          </a:p>
          <a:p>
            <a:pPr indent="-220980" lvl="0" marL="342900" rtl="0" algn="just">
              <a:spcBef>
                <a:spcPts val="1000"/>
              </a:spcBef>
              <a:spcAft>
                <a:spcPts val="0"/>
              </a:spcAft>
              <a:buSzPts val="1920"/>
              <a:buFont typeface="Courier New"/>
              <a:buNone/>
            </a:pPr>
            <a:r>
              <a:t/>
            </a:r>
            <a:endParaRPr i="0" sz="2400">
              <a:solidFill>
                <a:srgbClr val="D1D5DB"/>
              </a:solidFill>
              <a:latin typeface="Arial"/>
              <a:ea typeface="Arial"/>
              <a:cs typeface="Arial"/>
              <a:sym typeface="Arial"/>
            </a:endParaRPr>
          </a:p>
          <a:p>
            <a:pPr indent="-342900" lvl="0" marL="342900" rtl="0" algn="just">
              <a:spcBef>
                <a:spcPts val="1000"/>
              </a:spcBef>
              <a:spcAft>
                <a:spcPts val="0"/>
              </a:spcAft>
              <a:buSzPts val="1920"/>
              <a:buFont typeface="Courier New"/>
              <a:buChar char="o"/>
            </a:pPr>
            <a:r>
              <a:rPr i="0" lang="en-IN" sz="2400">
                <a:solidFill>
                  <a:srgbClr val="D1D5DB"/>
                </a:solidFill>
                <a:latin typeface="Arial"/>
                <a:ea typeface="Arial"/>
                <a:cs typeface="Arial"/>
                <a:sym typeface="Arial"/>
              </a:rPr>
              <a:t>The </a:t>
            </a:r>
            <a:r>
              <a:rPr b="1" i="0" lang="en-IN" sz="2400" u="sng">
                <a:solidFill>
                  <a:srgbClr val="D1D5DB"/>
                </a:solidFill>
                <a:latin typeface="Arial"/>
                <a:ea typeface="Arial"/>
                <a:cs typeface="Arial"/>
                <a:sym typeface="Arial"/>
              </a:rPr>
              <a:t>Cloud Analytics and Database Module</a:t>
            </a:r>
            <a:r>
              <a:rPr i="0" lang="en-IN" sz="2400">
                <a:solidFill>
                  <a:srgbClr val="D1D5DB"/>
                </a:solidFill>
                <a:latin typeface="Arial"/>
                <a:ea typeface="Arial"/>
                <a:cs typeface="Arial"/>
                <a:sym typeface="Arial"/>
              </a:rPr>
              <a:t> creates a platform for storing, analyzing and visualizing data on the cloud. gives farmers access to historical and current data, enabling them to make well-informed decisions.</a:t>
            </a:r>
            <a:endParaRPr/>
          </a:p>
          <a:p>
            <a:pPr indent="-220980" lvl="0" marL="342900" rtl="0" algn="just">
              <a:spcBef>
                <a:spcPts val="1000"/>
              </a:spcBef>
              <a:spcAft>
                <a:spcPts val="0"/>
              </a:spcAft>
              <a:buSzPts val="1920"/>
              <a:buFont typeface="Courier New"/>
              <a:buNone/>
            </a:pPr>
            <a:r>
              <a:t/>
            </a:r>
            <a:endParaRPr i="0" sz="2400">
              <a:solidFill>
                <a:srgbClr val="D1D5DB"/>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 </a:t>
            </a:r>
            <a:endParaRPr/>
          </a:p>
        </p:txBody>
      </p:sp>
      <p:sp>
        <p:nvSpPr>
          <p:cNvPr id="332" name="Google Shape;332;p45"/>
          <p:cNvSpPr txBox="1"/>
          <p:nvPr>
            <p:ph idx="1" type="body"/>
          </p:nvPr>
        </p:nvSpPr>
        <p:spPr>
          <a:xfrm>
            <a:off x="1103312" y="1271452"/>
            <a:ext cx="8946541" cy="4976948"/>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Font typeface="Courier New"/>
              <a:buChar char="o"/>
            </a:pPr>
            <a:r>
              <a:rPr b="1" i="0" lang="en-IN" sz="2400" u="sng">
                <a:solidFill>
                  <a:srgbClr val="D1D5DB"/>
                </a:solidFill>
                <a:latin typeface="Arial"/>
                <a:ea typeface="Arial"/>
                <a:cs typeface="Arial"/>
                <a:sym typeface="Arial"/>
              </a:rPr>
              <a:t>Machine Intelligence Suggestion System Module</a:t>
            </a:r>
            <a:r>
              <a:rPr i="0" lang="en-IN" sz="2400">
                <a:solidFill>
                  <a:srgbClr val="D1D5DB"/>
                </a:solidFill>
                <a:latin typeface="Arial"/>
                <a:ea typeface="Arial"/>
                <a:cs typeface="Arial"/>
                <a:sym typeface="Arial"/>
              </a:rPr>
              <a:t>: Consolidates real-time and historical data analysis using machine learning methods. gives farmers customized advice on the best crop management techniques.</a:t>
            </a:r>
            <a:endParaRPr/>
          </a:p>
          <a:p>
            <a:pPr indent="-220980" lvl="0" marL="342900" rtl="0" algn="just">
              <a:spcBef>
                <a:spcPts val="1000"/>
              </a:spcBef>
              <a:spcAft>
                <a:spcPts val="0"/>
              </a:spcAft>
              <a:buSzPts val="1920"/>
              <a:buFont typeface="Courier New"/>
              <a:buNone/>
            </a:pPr>
            <a:r>
              <a:t/>
            </a:r>
            <a:endParaRPr i="0" sz="2400">
              <a:solidFill>
                <a:srgbClr val="D1D5DB"/>
              </a:solidFill>
              <a:latin typeface="Arial"/>
              <a:ea typeface="Arial"/>
              <a:cs typeface="Arial"/>
              <a:sym typeface="Arial"/>
            </a:endParaRPr>
          </a:p>
          <a:p>
            <a:pPr indent="-342900" lvl="0" marL="342900" rtl="0" algn="just">
              <a:spcBef>
                <a:spcPts val="1000"/>
              </a:spcBef>
              <a:spcAft>
                <a:spcPts val="0"/>
              </a:spcAft>
              <a:buSzPts val="1920"/>
              <a:buFont typeface="Courier New"/>
              <a:buChar char="o"/>
            </a:pPr>
            <a:r>
              <a:rPr b="1" i="0" lang="en-IN" sz="2400" u="sng">
                <a:solidFill>
                  <a:srgbClr val="D1D5DB"/>
                </a:solidFill>
                <a:latin typeface="Arial"/>
                <a:ea typeface="Arial"/>
                <a:cs typeface="Arial"/>
                <a:sym typeface="Arial"/>
              </a:rPr>
              <a:t>User Interface and Accessibility Module</a:t>
            </a:r>
            <a:r>
              <a:rPr i="0" lang="en-IN" sz="2400">
                <a:solidFill>
                  <a:srgbClr val="D1D5DB"/>
                </a:solidFill>
                <a:latin typeface="Arial"/>
                <a:ea typeface="Arial"/>
                <a:cs typeface="Arial"/>
                <a:sym typeface="Arial"/>
              </a:rPr>
              <a:t>: Creates a user-friendly interface that may be accessed via Cloud Analytics. ensures farmer ease of use by offering capabilities for data visualization, setup options and user-friendly interfaces.</a:t>
            </a:r>
            <a:endParaRPr/>
          </a:p>
          <a:p>
            <a:pPr indent="-220980" lvl="0" marL="342900" rtl="0" algn="just">
              <a:spcBef>
                <a:spcPts val="1000"/>
              </a:spcBef>
              <a:spcAft>
                <a:spcPts val="0"/>
              </a:spcAft>
              <a:buSzPts val="1920"/>
              <a:buFont typeface="Courier New"/>
              <a:buNone/>
            </a:pPr>
            <a:r>
              <a:t/>
            </a:r>
            <a:endParaRPr i="0" sz="2400">
              <a:solidFill>
                <a:srgbClr val="D1D5DB"/>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UML Class Diagram </a:t>
            </a:r>
            <a:endParaRPr/>
          </a:p>
        </p:txBody>
      </p:sp>
      <p:pic>
        <p:nvPicPr>
          <p:cNvPr descr="A diagram of a cloud&#10;&#10;Description automatically generated" id="338" name="Google Shape;338;p46"/>
          <p:cNvPicPr preferRelativeResize="0"/>
          <p:nvPr>
            <p:ph idx="1" type="body"/>
          </p:nvPr>
        </p:nvPicPr>
        <p:blipFill rotWithShape="1">
          <a:blip r:embed="rId3">
            <a:alphaModFix/>
          </a:blip>
          <a:srcRect b="0" l="0" r="0" t="0"/>
          <a:stretch/>
        </p:blipFill>
        <p:spPr>
          <a:xfrm>
            <a:off x="1546966" y="1553378"/>
            <a:ext cx="7960591" cy="51303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UML Use Case Diagram</a:t>
            </a:r>
            <a:endParaRPr/>
          </a:p>
        </p:txBody>
      </p:sp>
      <p:pic>
        <p:nvPicPr>
          <p:cNvPr id="344" name="Google Shape;344;p47"/>
          <p:cNvPicPr preferRelativeResize="0"/>
          <p:nvPr/>
        </p:nvPicPr>
        <p:blipFill>
          <a:blip r:embed="rId3">
            <a:alphaModFix/>
          </a:blip>
          <a:stretch>
            <a:fillRect/>
          </a:stretch>
        </p:blipFill>
        <p:spPr>
          <a:xfrm>
            <a:off x="2818350" y="1455075"/>
            <a:ext cx="5807277" cy="52545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Arial"/>
                <a:ea typeface="Arial"/>
                <a:cs typeface="Arial"/>
                <a:sym typeface="Arial"/>
              </a:rPr>
              <a:t>Recommendation System</a:t>
            </a:r>
            <a:endParaRPr>
              <a:latin typeface="Arial"/>
              <a:ea typeface="Arial"/>
              <a:cs typeface="Arial"/>
              <a:sym typeface="Arial"/>
            </a:endParaRPr>
          </a:p>
        </p:txBody>
      </p:sp>
      <p:sp>
        <p:nvSpPr>
          <p:cNvPr id="350" name="Google Shape;350;p48"/>
          <p:cNvSpPr txBox="1"/>
          <p:nvPr>
            <p:ph idx="1" type="body"/>
          </p:nvPr>
        </p:nvSpPr>
        <p:spPr>
          <a:xfrm>
            <a:off x="750450" y="1518225"/>
            <a:ext cx="6629100" cy="4779600"/>
          </a:xfrm>
          <a:prstGeom prst="rect">
            <a:avLst/>
          </a:prstGeom>
        </p:spPr>
        <p:txBody>
          <a:bodyPr anchorCtr="0" anchor="t" bIns="45700" lIns="91425" spcFirstLastPara="1" rIns="91425" wrap="square" tIns="45700">
            <a:normAutofit fontScale="92500" lnSpcReduction="10000"/>
          </a:bodyPr>
          <a:lstStyle/>
          <a:p>
            <a:pPr indent="0" lvl="0" marL="0" rtl="0" algn="just">
              <a:spcBef>
                <a:spcPts val="1000"/>
              </a:spcBef>
              <a:spcAft>
                <a:spcPts val="0"/>
              </a:spcAft>
              <a:buNone/>
            </a:pPr>
            <a:r>
              <a:rPr b="1" lang="en-IN" sz="2900">
                <a:latin typeface="Arial"/>
                <a:ea typeface="Arial"/>
                <a:cs typeface="Arial"/>
                <a:sym typeface="Arial"/>
              </a:rPr>
              <a:t>Algorithm</a:t>
            </a:r>
            <a:r>
              <a:rPr b="1" lang="en-IN" sz="2900">
                <a:latin typeface="Arial"/>
                <a:ea typeface="Arial"/>
                <a:cs typeface="Arial"/>
                <a:sym typeface="Arial"/>
              </a:rPr>
              <a:t> -</a:t>
            </a:r>
            <a:r>
              <a:rPr lang="en-IN">
                <a:latin typeface="Arial"/>
                <a:ea typeface="Arial"/>
                <a:cs typeface="Arial"/>
                <a:sym typeface="Arial"/>
              </a:rPr>
              <a:t>  </a:t>
            </a:r>
            <a:r>
              <a:rPr b="1" lang="en-IN">
                <a:latin typeface="Arial"/>
                <a:ea typeface="Arial"/>
                <a:cs typeface="Arial"/>
                <a:sym typeface="Arial"/>
              </a:rPr>
              <a:t>Random Forest</a:t>
            </a:r>
            <a:endParaRPr b="1">
              <a:latin typeface="Arial"/>
              <a:ea typeface="Arial"/>
              <a:cs typeface="Arial"/>
              <a:sym typeface="Arial"/>
            </a:endParaRPr>
          </a:p>
          <a:p>
            <a:pPr indent="0" lvl="0" marL="0" rtl="0" algn="just">
              <a:spcBef>
                <a:spcPts val="1000"/>
              </a:spcBef>
              <a:spcAft>
                <a:spcPts val="0"/>
              </a:spcAft>
              <a:buNone/>
            </a:pPr>
            <a:r>
              <a:t/>
            </a:r>
            <a:endParaRPr b="1">
              <a:latin typeface="Arial"/>
              <a:ea typeface="Arial"/>
              <a:cs typeface="Arial"/>
              <a:sym typeface="Arial"/>
            </a:endParaRPr>
          </a:p>
          <a:p>
            <a:pPr indent="-360759" lvl="0" marL="457200" rtl="0" algn="just">
              <a:spcBef>
                <a:spcPts val="1000"/>
              </a:spcBef>
              <a:spcAft>
                <a:spcPts val="0"/>
              </a:spcAft>
              <a:buSzPct val="100000"/>
              <a:buFont typeface="Arial"/>
              <a:buChar char="►"/>
            </a:pPr>
            <a:r>
              <a:rPr lang="en-IN" sz="2250">
                <a:latin typeface="Arial"/>
                <a:ea typeface="Arial"/>
                <a:cs typeface="Arial"/>
                <a:sym typeface="Arial"/>
              </a:rPr>
              <a:t>Random forest is a machine learning algorithm that combines the results of multiple decision trees to produce a single result. It is a supervised learning algorithm that is often used for classification and regression problems.</a:t>
            </a:r>
            <a:endParaRPr sz="2250">
              <a:latin typeface="Arial"/>
              <a:ea typeface="Arial"/>
              <a:cs typeface="Arial"/>
              <a:sym typeface="Arial"/>
            </a:endParaRPr>
          </a:p>
          <a:p>
            <a:pPr indent="-360759" lvl="0" marL="457200" rtl="0" algn="just">
              <a:spcBef>
                <a:spcPts val="0"/>
              </a:spcBef>
              <a:spcAft>
                <a:spcPts val="0"/>
              </a:spcAft>
              <a:buSzPct val="100000"/>
              <a:buFont typeface="Arial"/>
              <a:buChar char="►"/>
            </a:pPr>
            <a:r>
              <a:rPr lang="en-IN" sz="2250">
                <a:latin typeface="Arial"/>
                <a:ea typeface="Arial"/>
                <a:cs typeface="Arial"/>
                <a:sym typeface="Arial"/>
              </a:rPr>
              <a:t>It helps in getting more stable and accurate results.</a:t>
            </a:r>
            <a:endParaRPr sz="2250">
              <a:latin typeface="Arial"/>
              <a:ea typeface="Arial"/>
              <a:cs typeface="Arial"/>
              <a:sym typeface="Arial"/>
            </a:endParaRPr>
          </a:p>
          <a:p>
            <a:pPr indent="-360759" lvl="0" marL="457200" rtl="0" algn="just">
              <a:spcBef>
                <a:spcPts val="0"/>
              </a:spcBef>
              <a:spcAft>
                <a:spcPts val="0"/>
              </a:spcAft>
              <a:buSzPct val="100000"/>
              <a:buFont typeface="Arial"/>
              <a:buChar char="►"/>
            </a:pPr>
            <a:r>
              <a:rPr lang="en-IN" sz="2250">
                <a:latin typeface="Arial"/>
                <a:ea typeface="Arial"/>
                <a:cs typeface="Arial"/>
                <a:sym typeface="Arial"/>
              </a:rPr>
              <a:t>This algorithm is scalable and can handle large datasets with high </a:t>
            </a:r>
            <a:r>
              <a:rPr lang="en-IN" sz="2250">
                <a:latin typeface="Arial"/>
                <a:ea typeface="Arial"/>
                <a:cs typeface="Arial"/>
                <a:sym typeface="Arial"/>
              </a:rPr>
              <a:t>dimensions</a:t>
            </a:r>
            <a:r>
              <a:rPr lang="en-IN" sz="2250">
                <a:latin typeface="Arial"/>
                <a:ea typeface="Arial"/>
                <a:cs typeface="Arial"/>
                <a:sym typeface="Arial"/>
              </a:rPr>
              <a:t>.</a:t>
            </a:r>
            <a:endParaRPr sz="2250">
              <a:latin typeface="Arial"/>
              <a:ea typeface="Arial"/>
              <a:cs typeface="Arial"/>
              <a:sym typeface="Arial"/>
            </a:endParaRPr>
          </a:p>
          <a:p>
            <a:pPr indent="-360759" lvl="0" marL="457200" rtl="0" algn="just">
              <a:spcBef>
                <a:spcPts val="0"/>
              </a:spcBef>
              <a:spcAft>
                <a:spcPts val="0"/>
              </a:spcAft>
              <a:buSzPct val="100000"/>
              <a:buFont typeface="Arial"/>
              <a:buChar char="►"/>
            </a:pPr>
            <a:r>
              <a:rPr lang="en-IN" sz="2250">
                <a:latin typeface="Arial"/>
                <a:ea typeface="Arial"/>
                <a:cs typeface="Arial"/>
                <a:sym typeface="Arial"/>
              </a:rPr>
              <a:t>Accuracy of this algorithm is quite high as compared to other algorithms</a:t>
            </a:r>
            <a:endParaRPr sz="2250">
              <a:latin typeface="Arial"/>
              <a:ea typeface="Arial"/>
              <a:cs typeface="Arial"/>
              <a:sym typeface="Arial"/>
            </a:endParaRPr>
          </a:p>
          <a:p>
            <a:pPr indent="0" lvl="0" marL="0" rtl="0" algn="just">
              <a:spcBef>
                <a:spcPts val="1000"/>
              </a:spcBef>
              <a:spcAft>
                <a:spcPts val="0"/>
              </a:spcAft>
              <a:buNone/>
            </a:pPr>
            <a:br>
              <a:rPr lang="en-IN">
                <a:latin typeface="Arial"/>
                <a:ea typeface="Arial"/>
                <a:cs typeface="Arial"/>
                <a:sym typeface="Arial"/>
              </a:rPr>
            </a:br>
            <a:br>
              <a:rPr lang="en-IN">
                <a:latin typeface="Arial"/>
                <a:ea typeface="Arial"/>
                <a:cs typeface="Arial"/>
                <a:sym typeface="Arial"/>
              </a:rPr>
            </a:br>
            <a:endParaRPr>
              <a:latin typeface="Arial"/>
              <a:ea typeface="Arial"/>
              <a:cs typeface="Arial"/>
              <a:sym typeface="Arial"/>
            </a:endParaRPr>
          </a:p>
        </p:txBody>
      </p:sp>
      <p:pic>
        <p:nvPicPr>
          <p:cNvPr id="351" name="Google Shape;351;p48"/>
          <p:cNvPicPr preferRelativeResize="0"/>
          <p:nvPr/>
        </p:nvPicPr>
        <p:blipFill>
          <a:blip r:embed="rId3">
            <a:alphaModFix/>
          </a:blip>
          <a:stretch>
            <a:fillRect/>
          </a:stretch>
        </p:blipFill>
        <p:spPr>
          <a:xfrm>
            <a:off x="7621053" y="2102199"/>
            <a:ext cx="4385848" cy="3133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9"/>
          <p:cNvSpPr txBox="1"/>
          <p:nvPr>
            <p:ph type="title"/>
          </p:nvPr>
        </p:nvSpPr>
        <p:spPr>
          <a:xfrm>
            <a:off x="646100" y="452722"/>
            <a:ext cx="9404700" cy="75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Why Random Forest?</a:t>
            </a:r>
            <a:endParaRPr/>
          </a:p>
        </p:txBody>
      </p:sp>
      <p:sp>
        <p:nvSpPr>
          <p:cNvPr id="357" name="Google Shape;357;p49"/>
          <p:cNvSpPr txBox="1"/>
          <p:nvPr>
            <p:ph idx="1" type="body"/>
          </p:nvPr>
        </p:nvSpPr>
        <p:spPr>
          <a:xfrm>
            <a:off x="831775" y="1207401"/>
            <a:ext cx="9262200" cy="994800"/>
          </a:xfrm>
          <a:prstGeom prst="rect">
            <a:avLst/>
          </a:prstGeom>
        </p:spPr>
        <p:txBody>
          <a:bodyPr anchorCtr="0" anchor="t" bIns="45700" lIns="91425" spcFirstLastPara="1" rIns="91425" wrap="square" tIns="45700">
            <a:noAutofit/>
          </a:bodyPr>
          <a:lstStyle/>
          <a:p>
            <a:pPr indent="-323532" lvl="0" marL="457200" rtl="0" algn="just">
              <a:spcBef>
                <a:spcPts val="1000"/>
              </a:spcBef>
              <a:spcAft>
                <a:spcPts val="0"/>
              </a:spcAft>
              <a:buSzPts val="1495"/>
              <a:buFont typeface="Arial"/>
              <a:buChar char="►"/>
            </a:pPr>
            <a:r>
              <a:rPr lang="en-IN" sz="1495">
                <a:latin typeface="Arial"/>
                <a:ea typeface="Arial"/>
                <a:cs typeface="Arial"/>
                <a:sym typeface="Arial"/>
              </a:rPr>
              <a:t>Random Forest </a:t>
            </a:r>
            <a:r>
              <a:rPr lang="en-IN" sz="1495">
                <a:solidFill>
                  <a:srgbClr val="ECECEC"/>
                </a:solidFill>
                <a:latin typeface="Arial"/>
                <a:ea typeface="Arial"/>
                <a:cs typeface="Arial"/>
                <a:sym typeface="Arial"/>
              </a:rPr>
              <a:t>builds multiple decision trees and merges them together to get a more accurate and stable prediction.</a:t>
            </a:r>
            <a:endParaRPr sz="1495">
              <a:solidFill>
                <a:srgbClr val="ECECEC"/>
              </a:solidFill>
              <a:latin typeface="Arial"/>
              <a:ea typeface="Arial"/>
              <a:cs typeface="Arial"/>
              <a:sym typeface="Arial"/>
            </a:endParaRPr>
          </a:p>
          <a:p>
            <a:pPr indent="-323532" lvl="0" marL="457200" rtl="0" algn="just">
              <a:spcBef>
                <a:spcPts val="0"/>
              </a:spcBef>
              <a:spcAft>
                <a:spcPts val="0"/>
              </a:spcAft>
              <a:buClr>
                <a:srgbClr val="ECECEC"/>
              </a:buClr>
              <a:buSzPts val="1495"/>
              <a:buFont typeface="Arial"/>
              <a:buChar char="►"/>
            </a:pPr>
            <a:r>
              <a:rPr lang="en-IN" sz="1495">
                <a:solidFill>
                  <a:srgbClr val="ECECEC"/>
                </a:solidFill>
                <a:latin typeface="Arial"/>
                <a:ea typeface="Arial"/>
                <a:cs typeface="Arial"/>
                <a:sym typeface="Arial"/>
              </a:rPr>
              <a:t>It can be used on a random subset of the training data and a random subset of the features</a:t>
            </a:r>
            <a:endParaRPr sz="1495">
              <a:solidFill>
                <a:srgbClr val="ECECEC"/>
              </a:solidFill>
              <a:latin typeface="Arial"/>
              <a:ea typeface="Arial"/>
              <a:cs typeface="Arial"/>
              <a:sym typeface="Arial"/>
            </a:endParaRPr>
          </a:p>
          <a:p>
            <a:pPr indent="0" lvl="0" marL="0" rtl="0" algn="just">
              <a:spcBef>
                <a:spcPts val="1000"/>
              </a:spcBef>
              <a:spcAft>
                <a:spcPts val="0"/>
              </a:spcAft>
              <a:buNone/>
            </a:pPr>
            <a:r>
              <a:t/>
            </a:r>
            <a:endParaRPr sz="1310">
              <a:solidFill>
                <a:srgbClr val="ECECEC"/>
              </a:solidFill>
              <a:latin typeface="Roboto"/>
              <a:ea typeface="Roboto"/>
              <a:cs typeface="Roboto"/>
              <a:sym typeface="Roboto"/>
            </a:endParaRPr>
          </a:p>
        </p:txBody>
      </p:sp>
      <p:graphicFrame>
        <p:nvGraphicFramePr>
          <p:cNvPr id="358" name="Google Shape;358;p49"/>
          <p:cNvGraphicFramePr/>
          <p:nvPr/>
        </p:nvGraphicFramePr>
        <p:xfrm>
          <a:off x="1036325" y="2202225"/>
          <a:ext cx="3000000" cy="3000000"/>
        </p:xfrm>
        <a:graphic>
          <a:graphicData uri="http://schemas.openxmlformats.org/drawingml/2006/table">
            <a:tbl>
              <a:tblPr>
                <a:noFill/>
                <a:tableStyleId>{25305861-306C-41EA-93CF-368C74D703E4}</a:tableStyleId>
              </a:tblPr>
              <a:tblGrid>
                <a:gridCol w="1880950"/>
                <a:gridCol w="1880950"/>
                <a:gridCol w="1880950"/>
                <a:gridCol w="1880950"/>
                <a:gridCol w="1880950"/>
              </a:tblGrid>
              <a:tr h="395025">
                <a:tc>
                  <a:txBody>
                    <a:bodyPr/>
                    <a:lstStyle/>
                    <a:p>
                      <a:pPr indent="0" lvl="0" marL="0" rtl="0" algn="ctr">
                        <a:lnSpc>
                          <a:spcPct val="171429"/>
                        </a:lnSpc>
                        <a:spcBef>
                          <a:spcPts val="0"/>
                        </a:spcBef>
                        <a:spcAft>
                          <a:spcPts val="0"/>
                        </a:spcAft>
                        <a:buNone/>
                      </a:pPr>
                      <a:r>
                        <a:rPr lang="en-IN">
                          <a:solidFill>
                            <a:srgbClr val="ECECEC"/>
                          </a:solidFill>
                        </a:rPr>
                        <a:t>Random Forest</a:t>
                      </a:r>
                      <a:endParaRPr>
                        <a:solidFill>
                          <a:srgbClr val="ECECEC"/>
                        </a:solidFill>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IN">
                          <a:solidFill>
                            <a:srgbClr val="ECECEC"/>
                          </a:solidFill>
                        </a:rPr>
                        <a:t>Linear Regression</a:t>
                      </a:r>
                      <a:endParaRPr>
                        <a:solidFill>
                          <a:srgbClr val="ECECEC"/>
                        </a:solidFill>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IN">
                          <a:solidFill>
                            <a:srgbClr val="ECECEC"/>
                          </a:solidFill>
                        </a:rPr>
                        <a:t>Decision Trees</a:t>
                      </a:r>
                      <a:endParaRPr>
                        <a:solidFill>
                          <a:srgbClr val="ECECEC"/>
                        </a:solidFill>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IN">
                          <a:solidFill>
                            <a:srgbClr val="ECECEC"/>
                          </a:solidFill>
                        </a:rPr>
                        <a:t>SVM</a:t>
                      </a:r>
                      <a:endParaRPr>
                        <a:solidFill>
                          <a:srgbClr val="ECECEC"/>
                        </a:solidFill>
                      </a:endParaRPr>
                    </a:p>
                  </a:txBody>
                  <a:tcPr marT="91425" marB="91425" marR="91425" marL="91425" anchor="b">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IN">
                          <a:solidFill>
                            <a:srgbClr val="ECECEC"/>
                          </a:solidFill>
                        </a:rPr>
                        <a:t>Naive Bayes</a:t>
                      </a:r>
                      <a:endParaRPr>
                        <a:solidFill>
                          <a:srgbClr val="ECECEC"/>
                        </a:solidFill>
                      </a:endParaRPr>
                    </a:p>
                  </a:txBody>
                  <a:tcPr marT="91425" marB="91425" marR="91425" marL="91425" anchor="b">
                    <a:lnL cap="flat" cmpd="sng" w="9525">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w="9525">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r>
              <a:tr h="759725">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Moderate interpretability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High interpretability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High interpretability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Moderate interpretability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Moderate interpretability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r>
              <a:tr h="1124425">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Capable of handling non-linearity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Not capable of handling non-linearity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Capable of handling non-linearity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Capable of handling non-linearity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Capable of handling non-linearity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r>
              <a:tr h="759725">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Provides feature importance</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Does not provide feature importance</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Provides feature importance</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Does not provide feature importance</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Does not provide feature importance</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r>
              <a:tr h="569800">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Moderate scalability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High scalability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Moderate scalability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Moderate scalability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High scalability</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a:solidFill>
                        <a:srgbClr val="E3E3E3"/>
                      </a:solidFill>
                      <a:prstDash val="solid"/>
                      <a:round/>
                      <a:headEnd len="sm" w="sm" type="none"/>
                      <a:tailEnd len="sm" w="sm" type="none"/>
                    </a:lnB>
                  </a:tcPr>
                </a:tc>
              </a:tr>
              <a:tr h="759725">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Can handle missing values</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Cannot handle missing values</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Can handle missing values</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Cannot handle missing values</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w="9525">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IN">
                          <a:solidFill>
                            <a:srgbClr val="ECECEC"/>
                          </a:solidFill>
                          <a:latin typeface="Roboto"/>
                          <a:ea typeface="Roboto"/>
                          <a:cs typeface="Roboto"/>
                          <a:sym typeface="Roboto"/>
                        </a:rPr>
                        <a:t>Cannot handle missing values</a:t>
                      </a:r>
                      <a:endParaRPr>
                        <a:solidFill>
                          <a:srgbClr val="ECECEC"/>
                        </a:solidFill>
                        <a:latin typeface="Roboto"/>
                        <a:ea typeface="Roboto"/>
                        <a:cs typeface="Roboto"/>
                        <a:sym typeface="Roboto"/>
                      </a:endParaRPr>
                    </a:p>
                  </a:txBody>
                  <a:tcPr marT="91425" marB="91425" marR="91425" marL="91425" anchor="ctr">
                    <a:lnL cap="flat" cmpd="sng" w="9525">
                      <a:solidFill>
                        <a:srgbClr val="E3E3E3"/>
                      </a:solidFill>
                      <a:prstDash val="solid"/>
                      <a:round/>
                      <a:headEnd len="sm" w="sm" type="none"/>
                      <a:tailEnd len="sm" w="sm" type="none"/>
                    </a:lnL>
                    <a:lnR cap="flat" cmpd="sng">
                      <a:solidFill>
                        <a:srgbClr val="E3E3E3"/>
                      </a:solidFill>
                      <a:prstDash val="solid"/>
                      <a:round/>
                      <a:headEnd len="sm" w="sm" type="none"/>
                      <a:tailEnd len="sm" w="sm" type="none"/>
                    </a:lnR>
                    <a:lnT cap="flat" cmpd="sng">
                      <a:solidFill>
                        <a:srgbClr val="E3E3E3"/>
                      </a:solidFill>
                      <a:prstDash val="solid"/>
                      <a:round/>
                      <a:headEnd len="sm" w="sm" type="none"/>
                      <a:tailEnd len="sm" w="sm" type="none"/>
                    </a:lnT>
                    <a:lnB cap="flat" cmpd="sng" w="9525">
                      <a:solidFill>
                        <a:srgbClr val="E3E3E3"/>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Table Of Content</a:t>
            </a:r>
            <a:endParaRPr/>
          </a:p>
        </p:txBody>
      </p:sp>
      <p:sp>
        <p:nvSpPr>
          <p:cNvPr id="184" name="Google Shape;184;p23"/>
          <p:cNvSpPr txBox="1"/>
          <p:nvPr>
            <p:ph idx="1" type="body"/>
          </p:nvPr>
        </p:nvSpPr>
        <p:spPr>
          <a:xfrm>
            <a:off x="844731" y="1367246"/>
            <a:ext cx="9335589" cy="5312228"/>
          </a:xfrm>
          <a:prstGeom prst="rect">
            <a:avLst/>
          </a:prstGeom>
          <a:noFill/>
          <a:ln>
            <a:noFill/>
          </a:ln>
        </p:spPr>
        <p:txBody>
          <a:bodyPr anchorCtr="0" anchor="t" bIns="45700" lIns="91425" spcFirstLastPara="1" rIns="91425" wrap="square" tIns="45700">
            <a:normAutofit fontScale="85000" lnSpcReduction="10000"/>
          </a:bodyPr>
          <a:lstStyle/>
          <a:p>
            <a:pPr indent="-457200" lvl="0" marL="457200" rtl="0" algn="l">
              <a:spcBef>
                <a:spcPts val="0"/>
              </a:spcBef>
              <a:spcAft>
                <a:spcPts val="0"/>
              </a:spcAft>
              <a:buSzPct val="79999"/>
              <a:buFont typeface="Century Gothic"/>
              <a:buAutoNum type="arabicPeriod"/>
            </a:pPr>
            <a:r>
              <a:rPr lang="en-IN" sz="1800">
                <a:latin typeface="Arial"/>
                <a:ea typeface="Arial"/>
                <a:cs typeface="Arial"/>
                <a:sym typeface="Arial"/>
              </a:rPr>
              <a:t>Project Title</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Abstract</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Introduction</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Motivation</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Literature Survey</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Research Gaps</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Problem Statement</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Challenges and Limitations in existing system</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Objectives</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Innovation</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Scope of Project</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Architecture Diagram</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Proposed Modules</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UML Diagram</a:t>
            </a:r>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Conclusion</a:t>
            </a:r>
            <a:endParaRPr sz="1800">
              <a:latin typeface="Arial"/>
              <a:ea typeface="Arial"/>
              <a:cs typeface="Arial"/>
              <a:sym typeface="Arial"/>
            </a:endParaRPr>
          </a:p>
          <a:p>
            <a:pPr indent="-457200" lvl="0" marL="457200" rtl="0" algn="l">
              <a:spcBef>
                <a:spcPts val="1000"/>
              </a:spcBef>
              <a:spcAft>
                <a:spcPts val="0"/>
              </a:spcAft>
              <a:buSzPct val="79999"/>
              <a:buFont typeface="Century Gothic"/>
              <a:buAutoNum type="arabicPeriod"/>
            </a:pPr>
            <a:r>
              <a:rPr lang="en-IN" sz="1800">
                <a:latin typeface="Arial"/>
                <a:ea typeface="Arial"/>
                <a:cs typeface="Arial"/>
                <a:sym typeface="Arial"/>
              </a:rPr>
              <a:t>References</a:t>
            </a:r>
            <a:endParaRPr/>
          </a:p>
          <a:p>
            <a:pPr indent="-379476" lvl="0" marL="457200" rtl="0" algn="l">
              <a:spcBef>
                <a:spcPts val="1000"/>
              </a:spcBef>
              <a:spcAft>
                <a:spcPts val="0"/>
              </a:spcAft>
              <a:buSzPct val="79999"/>
              <a:buFont typeface="Century Gothic"/>
              <a:buNone/>
            </a:pPr>
            <a:r>
              <a:t/>
            </a:r>
            <a:endParaRPr sz="18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Datasets description</a:t>
            </a:r>
            <a:endParaRPr/>
          </a:p>
        </p:txBody>
      </p:sp>
      <p:sp>
        <p:nvSpPr>
          <p:cNvPr id="364" name="Google Shape;364;p50"/>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just">
              <a:spcBef>
                <a:spcPts val="1000"/>
              </a:spcBef>
              <a:spcAft>
                <a:spcPts val="0"/>
              </a:spcAft>
              <a:buNone/>
            </a:pPr>
            <a:r>
              <a:t/>
            </a:r>
            <a:endParaRPr/>
          </a:p>
          <a:p>
            <a:pPr indent="0" lvl="0" marL="0" rtl="0" algn="just">
              <a:spcBef>
                <a:spcPts val="1000"/>
              </a:spcBef>
              <a:spcAft>
                <a:spcPts val="0"/>
              </a:spcAft>
              <a:buNone/>
            </a:pPr>
            <a:r>
              <a:rPr lang="en-IN"/>
              <a:t>Dataset name - Crop_recommendation</a:t>
            </a:r>
            <a:endParaRPr/>
          </a:p>
          <a:p>
            <a:pPr indent="0" lvl="0" marL="0" rtl="0" algn="just">
              <a:spcBef>
                <a:spcPts val="1000"/>
              </a:spcBef>
              <a:spcAft>
                <a:spcPts val="0"/>
              </a:spcAft>
              <a:buNone/>
            </a:pPr>
            <a:r>
              <a:t/>
            </a:r>
            <a:endParaRPr/>
          </a:p>
          <a:p>
            <a:pPr indent="0" lvl="0" marL="0" rtl="0" algn="just">
              <a:spcBef>
                <a:spcPts val="1000"/>
              </a:spcBef>
              <a:spcAft>
                <a:spcPts val="0"/>
              </a:spcAft>
              <a:buNone/>
            </a:pPr>
            <a:r>
              <a:rPr lang="en-IN"/>
              <a:t>Size  - 173KB</a:t>
            </a:r>
            <a:endParaRPr/>
          </a:p>
          <a:p>
            <a:pPr indent="0" lvl="0" marL="0" rtl="0" algn="just">
              <a:spcBef>
                <a:spcPts val="1000"/>
              </a:spcBef>
              <a:spcAft>
                <a:spcPts val="0"/>
              </a:spcAft>
              <a:buNone/>
            </a:pPr>
            <a:r>
              <a:t/>
            </a:r>
            <a:endParaRPr/>
          </a:p>
          <a:p>
            <a:pPr indent="0" lvl="0" marL="0" rtl="0" algn="just">
              <a:spcBef>
                <a:spcPts val="1000"/>
              </a:spcBef>
              <a:spcAft>
                <a:spcPts val="0"/>
              </a:spcAft>
              <a:buNone/>
            </a:pPr>
            <a:r>
              <a:rPr lang="en-IN"/>
              <a:t>Entries-  2201 x 8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Test description</a:t>
            </a:r>
            <a:endParaRPr/>
          </a:p>
        </p:txBody>
      </p:sp>
      <p:sp>
        <p:nvSpPr>
          <p:cNvPr id="370" name="Google Shape;370;p51"/>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lnSpcReduction="10000"/>
          </a:bodyPr>
          <a:lstStyle/>
          <a:p>
            <a:pPr indent="0" lvl="0" marL="0" rtl="0" algn="just">
              <a:spcBef>
                <a:spcPts val="1000"/>
              </a:spcBef>
              <a:spcAft>
                <a:spcPts val="0"/>
              </a:spcAft>
              <a:buNone/>
            </a:pPr>
            <a:r>
              <a:rPr b="1" lang="en-IN"/>
              <a:t>NPK sensor Testing</a:t>
            </a:r>
            <a:r>
              <a:rPr lang="en-IN"/>
              <a:t> </a:t>
            </a:r>
            <a:endParaRPr/>
          </a:p>
          <a:p>
            <a:pPr indent="0" lvl="0" marL="0" rtl="0" algn="just">
              <a:spcBef>
                <a:spcPts val="1000"/>
              </a:spcBef>
              <a:spcAft>
                <a:spcPts val="0"/>
              </a:spcAft>
              <a:buNone/>
            </a:pPr>
            <a:r>
              <a:rPr lang="en-IN"/>
              <a:t>Objective -  Determine the accuracy and reliability of NPK sensors for monitoring nutrient levels in soil and administering fertilizers accordingly.</a:t>
            </a:r>
            <a:endParaRPr/>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a:p>
            <a:pPr indent="0" lvl="0" marL="0" rtl="0" algn="just">
              <a:spcBef>
                <a:spcPts val="1000"/>
              </a:spcBef>
              <a:spcAft>
                <a:spcPts val="0"/>
              </a:spcAft>
              <a:buNone/>
            </a:pPr>
            <a:r>
              <a:rPr b="1" lang="en-IN"/>
              <a:t>Automatic irrigation test</a:t>
            </a:r>
            <a:r>
              <a:rPr lang="en-IN"/>
              <a:t> </a:t>
            </a:r>
            <a:endParaRPr/>
          </a:p>
          <a:p>
            <a:pPr indent="0" lvl="0" marL="0" rtl="0" algn="just">
              <a:spcBef>
                <a:spcPts val="1000"/>
              </a:spcBef>
              <a:spcAft>
                <a:spcPts val="0"/>
              </a:spcAft>
              <a:buNone/>
            </a:pPr>
            <a:r>
              <a:rPr lang="en-IN"/>
              <a:t>Objective -  Determine the functioning and effectiveness of the autonomous irrigation system in optimizing water consumption using moisture sensor readings.</a:t>
            </a:r>
            <a:endParaRPr/>
          </a:p>
          <a:p>
            <a:pPr indent="0" lvl="0" marL="0" rtl="0" algn="just">
              <a:spcBef>
                <a:spcPts val="1000"/>
              </a:spcBef>
              <a:spcAft>
                <a:spcPts val="0"/>
              </a:spcAft>
              <a:buNone/>
            </a:pPr>
            <a:br>
              <a:rPr lang="en-IN"/>
            </a:b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646106" y="452721"/>
            <a:ext cx="4226100" cy="56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 </a:t>
            </a:r>
            <a:endParaRPr/>
          </a:p>
        </p:txBody>
      </p:sp>
      <p:sp>
        <p:nvSpPr>
          <p:cNvPr id="376" name="Google Shape;376;p52"/>
          <p:cNvSpPr txBox="1"/>
          <p:nvPr>
            <p:ph idx="1" type="body"/>
          </p:nvPr>
        </p:nvSpPr>
        <p:spPr>
          <a:xfrm>
            <a:off x="1103300" y="1275776"/>
            <a:ext cx="8946600" cy="4972800"/>
          </a:xfrm>
          <a:prstGeom prst="rect">
            <a:avLst/>
          </a:prstGeom>
        </p:spPr>
        <p:txBody>
          <a:bodyPr anchorCtr="0" anchor="t" bIns="45700" lIns="91425" spcFirstLastPara="1" rIns="91425" wrap="square" tIns="45700">
            <a:normAutofit/>
          </a:bodyPr>
          <a:lstStyle/>
          <a:p>
            <a:pPr indent="0" lvl="0" marL="0" rtl="0" algn="just">
              <a:spcBef>
                <a:spcPts val="1000"/>
              </a:spcBef>
              <a:spcAft>
                <a:spcPts val="0"/>
              </a:spcAft>
              <a:buNone/>
            </a:pPr>
            <a:r>
              <a:rPr lang="en-IN"/>
              <a:t> </a:t>
            </a:r>
            <a:r>
              <a:rPr b="1" lang="en-IN"/>
              <a:t>pH Sensor test</a:t>
            </a:r>
            <a:r>
              <a:rPr lang="en-IN"/>
              <a:t> </a:t>
            </a:r>
            <a:endParaRPr/>
          </a:p>
          <a:p>
            <a:pPr indent="0" lvl="0" marL="0" rtl="0" algn="just">
              <a:spcBef>
                <a:spcPts val="1000"/>
              </a:spcBef>
              <a:spcAft>
                <a:spcPts val="0"/>
              </a:spcAft>
              <a:buNone/>
            </a:pPr>
            <a:r>
              <a:rPr lang="en-IN"/>
              <a:t>Objective -  To validate the accuracy of pH sensors in monitoring soil pH levels for optimal crop growth.</a:t>
            </a:r>
            <a:endParaRPr/>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a:p>
            <a:pPr indent="0" lvl="0" marL="0" rtl="0" algn="just">
              <a:spcBef>
                <a:spcPts val="1000"/>
              </a:spcBef>
              <a:spcAft>
                <a:spcPts val="0"/>
              </a:spcAft>
              <a:buNone/>
            </a:pPr>
            <a:r>
              <a:rPr b="1" lang="en-IN"/>
              <a:t>Recommend</a:t>
            </a:r>
            <a:r>
              <a:rPr b="1" lang="en-IN"/>
              <a:t>ation Accuracy</a:t>
            </a:r>
            <a:r>
              <a:rPr lang="en-IN"/>
              <a:t> </a:t>
            </a:r>
            <a:endParaRPr/>
          </a:p>
          <a:p>
            <a:pPr indent="0" lvl="0" marL="0" rtl="0" algn="just">
              <a:spcBef>
                <a:spcPts val="1000"/>
              </a:spcBef>
              <a:spcAft>
                <a:spcPts val="0"/>
              </a:spcAft>
              <a:buNone/>
            </a:pPr>
            <a:r>
              <a:rPr lang="en-IN"/>
              <a:t>Objective - To provide the most suitable and productive crop </a:t>
            </a:r>
            <a:r>
              <a:rPr lang="en-IN"/>
              <a:t>recommendation</a:t>
            </a:r>
            <a:r>
              <a:rPr lang="en-I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3"/>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Implementation</a:t>
            </a:r>
            <a:endParaRPr/>
          </a:p>
        </p:txBody>
      </p:sp>
      <p:sp>
        <p:nvSpPr>
          <p:cNvPr id="382" name="Google Shape;382;p53"/>
          <p:cNvSpPr txBox="1"/>
          <p:nvPr>
            <p:ph idx="1" type="body"/>
          </p:nvPr>
        </p:nvSpPr>
        <p:spPr>
          <a:xfrm>
            <a:off x="1103300" y="1362376"/>
            <a:ext cx="8946600" cy="4886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a:t>Hardware setup</a:t>
            </a:r>
            <a:r>
              <a:rPr lang="en-IN"/>
              <a:t> </a:t>
            </a:r>
            <a:endParaRPr/>
          </a:p>
          <a:p>
            <a:pPr indent="-320040" lvl="0" marL="457200" rtl="0" algn="l">
              <a:spcBef>
                <a:spcPts val="1000"/>
              </a:spcBef>
              <a:spcAft>
                <a:spcPts val="0"/>
              </a:spcAft>
              <a:buSzPts val="1440"/>
              <a:buChar char="►"/>
            </a:pPr>
            <a:r>
              <a:rPr lang="en-IN"/>
              <a:t>Collecting sensor</a:t>
            </a:r>
            <a:endParaRPr/>
          </a:p>
          <a:p>
            <a:pPr indent="-320040" lvl="0" marL="457200" rtl="0" algn="l">
              <a:spcBef>
                <a:spcPts val="0"/>
              </a:spcBef>
              <a:spcAft>
                <a:spcPts val="0"/>
              </a:spcAft>
              <a:buSzPts val="1440"/>
              <a:buChar char="►"/>
            </a:pPr>
            <a:r>
              <a:rPr lang="en-IN"/>
              <a:t>Deploying irrigation system</a:t>
            </a:r>
            <a:endParaRPr/>
          </a:p>
          <a:p>
            <a:pPr indent="-320040" lvl="0" marL="457200" rtl="0" algn="l">
              <a:spcBef>
                <a:spcPts val="0"/>
              </a:spcBef>
              <a:spcAft>
                <a:spcPts val="0"/>
              </a:spcAft>
              <a:buSzPts val="1440"/>
              <a:buChar char="►"/>
            </a:pPr>
            <a:r>
              <a:rPr lang="en-IN"/>
              <a:t>Calibrating Sensor</a:t>
            </a:r>
            <a:endParaRPr/>
          </a:p>
          <a:p>
            <a:pPr indent="0" lvl="0" marL="0" rtl="0" algn="l">
              <a:spcBef>
                <a:spcPts val="1000"/>
              </a:spcBef>
              <a:spcAft>
                <a:spcPts val="0"/>
              </a:spcAft>
              <a:buNone/>
            </a:pPr>
            <a:r>
              <a:rPr b="1" lang="en-IN"/>
              <a:t>Cloud Analytics Setup</a:t>
            </a:r>
            <a:endParaRPr b="1"/>
          </a:p>
          <a:p>
            <a:pPr indent="-320040" lvl="0" marL="457200" rtl="0" algn="l">
              <a:spcBef>
                <a:spcPts val="1000"/>
              </a:spcBef>
              <a:spcAft>
                <a:spcPts val="0"/>
              </a:spcAft>
              <a:buSzPts val="1440"/>
              <a:buChar char="►"/>
            </a:pPr>
            <a:r>
              <a:rPr lang="en-IN"/>
              <a:t>Used Adafruit software</a:t>
            </a:r>
            <a:endParaRPr/>
          </a:p>
          <a:p>
            <a:pPr indent="-320040" lvl="0" marL="457200" rtl="0" algn="l">
              <a:spcBef>
                <a:spcPts val="0"/>
              </a:spcBef>
              <a:spcAft>
                <a:spcPts val="0"/>
              </a:spcAft>
              <a:buSzPts val="1440"/>
              <a:buChar char="►"/>
            </a:pPr>
            <a:r>
              <a:rPr lang="en-IN"/>
              <a:t>Developed interface</a:t>
            </a:r>
            <a:endParaRPr/>
          </a:p>
          <a:p>
            <a:pPr indent="-320040" lvl="0" marL="457200" rtl="0" algn="l">
              <a:spcBef>
                <a:spcPts val="0"/>
              </a:spcBef>
              <a:spcAft>
                <a:spcPts val="0"/>
              </a:spcAft>
              <a:buSzPts val="1440"/>
              <a:buChar char="►"/>
            </a:pPr>
            <a:r>
              <a:rPr lang="en-IN"/>
              <a:t>Visualize the data</a:t>
            </a:r>
            <a:endParaRPr/>
          </a:p>
          <a:p>
            <a:pPr indent="0" lvl="0" marL="0" rtl="0" algn="l">
              <a:spcBef>
                <a:spcPts val="1000"/>
              </a:spcBef>
              <a:spcAft>
                <a:spcPts val="0"/>
              </a:spcAft>
              <a:buNone/>
            </a:pPr>
            <a:r>
              <a:rPr b="1" lang="en-IN"/>
              <a:t>Recommendation System </a:t>
            </a:r>
            <a:endParaRPr b="1"/>
          </a:p>
          <a:p>
            <a:pPr indent="-320040" lvl="0" marL="457200" rtl="0" algn="l">
              <a:spcBef>
                <a:spcPts val="1000"/>
              </a:spcBef>
              <a:spcAft>
                <a:spcPts val="0"/>
              </a:spcAft>
              <a:buSzPts val="1440"/>
              <a:buChar char="►"/>
            </a:pPr>
            <a:r>
              <a:rPr lang="en-IN"/>
              <a:t>Collected dataset</a:t>
            </a:r>
            <a:endParaRPr/>
          </a:p>
          <a:p>
            <a:pPr indent="-320040" lvl="0" marL="457200" rtl="0" algn="l">
              <a:spcBef>
                <a:spcPts val="0"/>
              </a:spcBef>
              <a:spcAft>
                <a:spcPts val="0"/>
              </a:spcAft>
              <a:buSzPts val="1440"/>
              <a:buChar char="►"/>
            </a:pPr>
            <a:r>
              <a:rPr lang="en-IN"/>
              <a:t>Import algorithm</a:t>
            </a:r>
            <a:endParaRPr/>
          </a:p>
          <a:p>
            <a:pPr indent="-320040" lvl="0" marL="457200" rtl="0" algn="l">
              <a:spcBef>
                <a:spcPts val="0"/>
              </a:spcBef>
              <a:spcAft>
                <a:spcPts val="0"/>
              </a:spcAft>
              <a:buSzPts val="1440"/>
              <a:buChar char="►"/>
            </a:pPr>
            <a:r>
              <a:rPr lang="en-IN"/>
              <a:t>Recommend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4"/>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Result &amp; Discussion</a:t>
            </a:r>
            <a:endParaRPr/>
          </a:p>
        </p:txBody>
      </p:sp>
      <p:pic>
        <p:nvPicPr>
          <p:cNvPr id="388" name="Google Shape;388;p54"/>
          <p:cNvPicPr preferRelativeResize="0"/>
          <p:nvPr/>
        </p:nvPicPr>
        <p:blipFill>
          <a:blip r:embed="rId3">
            <a:alphaModFix/>
          </a:blip>
          <a:stretch>
            <a:fillRect/>
          </a:stretch>
        </p:blipFill>
        <p:spPr>
          <a:xfrm>
            <a:off x="918050" y="2005525"/>
            <a:ext cx="9539174" cy="39606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5"/>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Result &amp; Discussions</a:t>
            </a:r>
            <a:endParaRPr/>
          </a:p>
        </p:txBody>
      </p:sp>
      <p:sp>
        <p:nvSpPr>
          <p:cNvPr id="394" name="Google Shape;394;p55"/>
          <p:cNvSpPr txBox="1"/>
          <p:nvPr/>
        </p:nvSpPr>
        <p:spPr>
          <a:xfrm>
            <a:off x="1099450" y="2234925"/>
            <a:ext cx="10174500" cy="3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Century Gothic"/>
              <a:ea typeface="Century Gothic"/>
              <a:cs typeface="Century Gothic"/>
              <a:sym typeface="Century Gothic"/>
            </a:endParaRPr>
          </a:p>
        </p:txBody>
      </p:sp>
      <p:graphicFrame>
        <p:nvGraphicFramePr>
          <p:cNvPr id="395" name="Google Shape;395;p55"/>
          <p:cNvGraphicFramePr/>
          <p:nvPr/>
        </p:nvGraphicFramePr>
        <p:xfrm>
          <a:off x="2072850" y="1971050"/>
          <a:ext cx="3000000" cy="3000000"/>
        </p:xfrm>
        <a:graphic>
          <a:graphicData uri="http://schemas.openxmlformats.org/drawingml/2006/table">
            <a:tbl>
              <a:tblPr>
                <a:noFill/>
                <a:tableStyleId>{C1C016DE-6193-4750-BFB1-2885C4D59253}</a:tableStyleId>
              </a:tblPr>
              <a:tblGrid>
                <a:gridCol w="1384525"/>
                <a:gridCol w="1384525"/>
                <a:gridCol w="1384525"/>
                <a:gridCol w="1384525"/>
                <a:gridCol w="1384525"/>
                <a:gridCol w="1384525"/>
              </a:tblGrid>
              <a:tr h="1042675">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Model</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IN" sz="1350">
                          <a:solidFill>
                            <a:schemeClr val="lt1"/>
                          </a:solidFill>
                          <a:latin typeface="Times New Roman"/>
                          <a:ea typeface="Times New Roman"/>
                          <a:cs typeface="Times New Roman"/>
                          <a:sym typeface="Times New Roman"/>
                        </a:rPr>
                        <a:t>Accuracy</a:t>
                      </a:r>
                      <a:endParaRPr b="1" sz="1350">
                        <a:solidFill>
                          <a:schemeClr val="lt1"/>
                        </a:solidFill>
                        <a:latin typeface="Times New Roman"/>
                        <a:ea typeface="Times New Roman"/>
                        <a:cs typeface="Times New Roman"/>
                        <a:sym typeface="Times New Roman"/>
                      </a:endParaRPr>
                    </a:p>
                    <a:p>
                      <a:pPr indent="0" lvl="0" marL="0" rtl="0" algn="just">
                        <a:lnSpc>
                          <a:spcPct val="115000"/>
                        </a:lnSpc>
                        <a:spcBef>
                          <a:spcPts val="600"/>
                        </a:spcBef>
                        <a:spcAft>
                          <a:spcPts val="600"/>
                        </a:spcAft>
                        <a:buNone/>
                      </a:pPr>
                      <a:r>
                        <a:rPr b="1" lang="en-IN" sz="1350">
                          <a:solidFill>
                            <a:schemeClr val="lt1"/>
                          </a:solidFill>
                          <a:latin typeface="Times New Roman"/>
                          <a:ea typeface="Times New Roman"/>
                          <a:cs typeface="Times New Roman"/>
                          <a:sym typeface="Times New Roman"/>
                        </a:rPr>
                        <a:t>Score</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IN" sz="1350">
                          <a:solidFill>
                            <a:schemeClr val="lt1"/>
                          </a:solidFill>
                          <a:latin typeface="Times New Roman"/>
                          <a:ea typeface="Times New Roman"/>
                          <a:cs typeface="Times New Roman"/>
                          <a:sym typeface="Times New Roman"/>
                        </a:rPr>
                        <a:t>Precision</a:t>
                      </a:r>
                      <a:endParaRPr b="1" sz="1350">
                        <a:solidFill>
                          <a:schemeClr val="lt1"/>
                        </a:solidFill>
                        <a:latin typeface="Times New Roman"/>
                        <a:ea typeface="Times New Roman"/>
                        <a:cs typeface="Times New Roman"/>
                        <a:sym typeface="Times New Roman"/>
                      </a:endParaRPr>
                    </a:p>
                    <a:p>
                      <a:pPr indent="0" lvl="0" marL="0" rtl="0" algn="just">
                        <a:lnSpc>
                          <a:spcPct val="115000"/>
                        </a:lnSpc>
                        <a:spcBef>
                          <a:spcPts val="600"/>
                        </a:spcBef>
                        <a:spcAft>
                          <a:spcPts val="600"/>
                        </a:spcAft>
                        <a:buNone/>
                      </a:pPr>
                      <a:r>
                        <a:rPr b="1" lang="en-IN" sz="1350">
                          <a:solidFill>
                            <a:schemeClr val="lt1"/>
                          </a:solidFill>
                          <a:latin typeface="Times New Roman"/>
                          <a:ea typeface="Times New Roman"/>
                          <a:cs typeface="Times New Roman"/>
                          <a:sym typeface="Times New Roman"/>
                        </a:rPr>
                        <a:t>Score</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IN" sz="1350">
                          <a:solidFill>
                            <a:schemeClr val="lt1"/>
                          </a:solidFill>
                          <a:latin typeface="Times New Roman"/>
                          <a:ea typeface="Times New Roman"/>
                          <a:cs typeface="Times New Roman"/>
                          <a:sym typeface="Times New Roman"/>
                        </a:rPr>
                        <a:t>Recall</a:t>
                      </a:r>
                      <a:endParaRPr b="1" sz="1350">
                        <a:solidFill>
                          <a:schemeClr val="lt1"/>
                        </a:solidFill>
                        <a:latin typeface="Times New Roman"/>
                        <a:ea typeface="Times New Roman"/>
                        <a:cs typeface="Times New Roman"/>
                        <a:sym typeface="Times New Roman"/>
                      </a:endParaRPr>
                    </a:p>
                    <a:p>
                      <a:pPr indent="0" lvl="0" marL="0" rtl="0" algn="just">
                        <a:lnSpc>
                          <a:spcPct val="115000"/>
                        </a:lnSpc>
                        <a:spcBef>
                          <a:spcPts val="600"/>
                        </a:spcBef>
                        <a:spcAft>
                          <a:spcPts val="600"/>
                        </a:spcAft>
                        <a:buNone/>
                      </a:pPr>
                      <a:r>
                        <a:rPr b="1" lang="en-IN" sz="1350">
                          <a:solidFill>
                            <a:schemeClr val="lt1"/>
                          </a:solidFill>
                          <a:latin typeface="Times New Roman"/>
                          <a:ea typeface="Times New Roman"/>
                          <a:cs typeface="Times New Roman"/>
                          <a:sym typeface="Times New Roman"/>
                        </a:rPr>
                        <a:t>Score</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IN" sz="1350">
                          <a:solidFill>
                            <a:schemeClr val="lt1"/>
                          </a:solidFill>
                          <a:latin typeface="Times New Roman"/>
                          <a:ea typeface="Times New Roman"/>
                          <a:cs typeface="Times New Roman"/>
                          <a:sym typeface="Times New Roman"/>
                        </a:rPr>
                        <a:t>F1</a:t>
                      </a:r>
                      <a:endParaRPr b="1" sz="1350">
                        <a:solidFill>
                          <a:schemeClr val="lt1"/>
                        </a:solidFill>
                        <a:latin typeface="Times New Roman"/>
                        <a:ea typeface="Times New Roman"/>
                        <a:cs typeface="Times New Roman"/>
                        <a:sym typeface="Times New Roman"/>
                      </a:endParaRPr>
                    </a:p>
                    <a:p>
                      <a:pPr indent="0" lvl="0" marL="0" rtl="0" algn="just">
                        <a:lnSpc>
                          <a:spcPct val="115000"/>
                        </a:lnSpc>
                        <a:spcBef>
                          <a:spcPts val="600"/>
                        </a:spcBef>
                        <a:spcAft>
                          <a:spcPts val="600"/>
                        </a:spcAft>
                        <a:buNone/>
                      </a:pPr>
                      <a:r>
                        <a:rPr b="1" lang="en-IN" sz="1350">
                          <a:solidFill>
                            <a:schemeClr val="lt1"/>
                          </a:solidFill>
                          <a:latin typeface="Times New Roman"/>
                          <a:ea typeface="Times New Roman"/>
                          <a:cs typeface="Times New Roman"/>
                          <a:sym typeface="Times New Roman"/>
                        </a:rPr>
                        <a:t>Score</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b="1" lang="en-IN" sz="1350">
                          <a:solidFill>
                            <a:schemeClr val="lt1"/>
                          </a:solidFill>
                          <a:latin typeface="Times New Roman"/>
                          <a:ea typeface="Times New Roman"/>
                          <a:cs typeface="Times New Roman"/>
                          <a:sym typeface="Times New Roman"/>
                        </a:rPr>
                        <a:t>K- Cross</a:t>
                      </a:r>
                      <a:endParaRPr b="1" sz="1350">
                        <a:solidFill>
                          <a:schemeClr val="lt1"/>
                        </a:solidFill>
                        <a:latin typeface="Times New Roman"/>
                        <a:ea typeface="Times New Roman"/>
                        <a:cs typeface="Times New Roman"/>
                        <a:sym typeface="Times New Roman"/>
                      </a:endParaRPr>
                    </a:p>
                    <a:p>
                      <a:pPr indent="0" lvl="0" marL="0" rtl="0" algn="just">
                        <a:lnSpc>
                          <a:spcPct val="115000"/>
                        </a:lnSpc>
                        <a:spcBef>
                          <a:spcPts val="600"/>
                        </a:spcBef>
                        <a:spcAft>
                          <a:spcPts val="0"/>
                        </a:spcAft>
                        <a:buNone/>
                      </a:pPr>
                      <a:r>
                        <a:rPr b="1" lang="en-IN" sz="1350">
                          <a:solidFill>
                            <a:schemeClr val="lt1"/>
                          </a:solidFill>
                          <a:latin typeface="Times New Roman"/>
                          <a:ea typeface="Times New Roman"/>
                          <a:cs typeface="Times New Roman"/>
                          <a:sym typeface="Times New Roman"/>
                        </a:rPr>
                        <a:t>Validation</a:t>
                      </a:r>
                      <a:endParaRPr b="1" sz="1350">
                        <a:solidFill>
                          <a:schemeClr val="lt1"/>
                        </a:solidFill>
                        <a:latin typeface="Times New Roman"/>
                        <a:ea typeface="Times New Roman"/>
                        <a:cs typeface="Times New Roman"/>
                        <a:sym typeface="Times New Roman"/>
                      </a:endParaRPr>
                    </a:p>
                    <a:p>
                      <a:pPr indent="0" lvl="0" marL="0" rtl="0" algn="just">
                        <a:lnSpc>
                          <a:spcPct val="115000"/>
                        </a:lnSpc>
                        <a:spcBef>
                          <a:spcPts val="600"/>
                        </a:spcBef>
                        <a:spcAft>
                          <a:spcPts val="600"/>
                        </a:spcAft>
                        <a:buNone/>
                      </a:pPr>
                      <a:r>
                        <a:rPr b="1" lang="en-IN" sz="1350">
                          <a:solidFill>
                            <a:schemeClr val="lt1"/>
                          </a:solidFill>
                          <a:latin typeface="Times New Roman"/>
                          <a:ea typeface="Times New Roman"/>
                          <a:cs typeface="Times New Roman"/>
                          <a:sym typeface="Times New Roman"/>
                        </a:rPr>
                        <a:t>Score (k-10)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0250">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Random Forest (RF)</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99.09%</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97.37%</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97.19%</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97.60%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99.45%</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6500">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KNN</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96.36%</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94.80%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95.50%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95.10%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97.00%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6500">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DT</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86.64%</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84.20%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97.10%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85.60%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92.00%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6500">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SVM</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a:t>
                      </a:r>
                      <a:r>
                        <a:rPr b="1" lang="en-IN" sz="1350">
                          <a:solidFill>
                            <a:schemeClr val="lt1"/>
                          </a:solidFill>
                          <a:latin typeface="Times New Roman"/>
                          <a:ea typeface="Times New Roman"/>
                          <a:cs typeface="Times New Roman"/>
                          <a:sym typeface="Times New Roman"/>
                        </a:rPr>
                        <a:t>7.73%</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88.00%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86.70%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87.30%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88.50%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6500">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XGBoost</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95.62%</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96.10%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95.20%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95.60%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96.31%</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80250">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Logistic Regression</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94.21%</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93.50%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94.80%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94.10%</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600"/>
                        </a:spcAft>
                        <a:buNone/>
                      </a:pPr>
                      <a:r>
                        <a:rPr b="1" lang="en-IN" sz="1350">
                          <a:solidFill>
                            <a:schemeClr val="lt1"/>
                          </a:solidFill>
                          <a:latin typeface="Times New Roman"/>
                          <a:ea typeface="Times New Roman"/>
                          <a:cs typeface="Times New Roman"/>
                          <a:sym typeface="Times New Roman"/>
                        </a:rPr>
                        <a:t>93.82%</a:t>
                      </a:r>
                      <a:endParaRPr b="1" sz="1350">
                        <a:solidFill>
                          <a:schemeClr val="lt1"/>
                        </a:solidFill>
                        <a:latin typeface="Times New Roman"/>
                        <a:ea typeface="Times New Roman"/>
                        <a:cs typeface="Times New Roman"/>
                        <a:sym typeface="Times New Roman"/>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6"/>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Result &amp; Discussion</a:t>
            </a:r>
            <a:endParaRPr/>
          </a:p>
        </p:txBody>
      </p:sp>
      <p:sp>
        <p:nvSpPr>
          <p:cNvPr id="401" name="Google Shape;401;p56"/>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02" name="Google Shape;402;p56"/>
          <p:cNvPicPr preferRelativeResize="0"/>
          <p:nvPr/>
        </p:nvPicPr>
        <p:blipFill>
          <a:blip r:embed="rId3">
            <a:alphaModFix/>
          </a:blip>
          <a:stretch>
            <a:fillRect/>
          </a:stretch>
        </p:blipFill>
        <p:spPr>
          <a:xfrm>
            <a:off x="1228125" y="1983673"/>
            <a:ext cx="9404700" cy="4195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7"/>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IN"/>
              <a:t> </a:t>
            </a:r>
            <a:endParaRPr/>
          </a:p>
        </p:txBody>
      </p:sp>
      <p:sp>
        <p:nvSpPr>
          <p:cNvPr id="408" name="Google Shape;408;p57"/>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 </a:t>
            </a:r>
            <a:endParaRPr/>
          </a:p>
        </p:txBody>
      </p:sp>
      <p:pic>
        <p:nvPicPr>
          <p:cNvPr id="409" name="Google Shape;409;p57"/>
          <p:cNvPicPr preferRelativeResize="0"/>
          <p:nvPr/>
        </p:nvPicPr>
        <p:blipFill>
          <a:blip r:embed="rId3">
            <a:alphaModFix/>
          </a:blip>
          <a:stretch>
            <a:fillRect/>
          </a:stretch>
        </p:blipFill>
        <p:spPr>
          <a:xfrm>
            <a:off x="801987" y="452725"/>
            <a:ext cx="9549224" cy="5657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8"/>
          <p:cNvPicPr preferRelativeResize="0"/>
          <p:nvPr/>
        </p:nvPicPr>
        <p:blipFill>
          <a:blip r:embed="rId3">
            <a:alphaModFix/>
          </a:blip>
          <a:stretch>
            <a:fillRect/>
          </a:stretch>
        </p:blipFill>
        <p:spPr>
          <a:xfrm>
            <a:off x="2128675" y="1022600"/>
            <a:ext cx="7876050" cy="4777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Conclusion</a:t>
            </a:r>
            <a:endParaRPr/>
          </a:p>
        </p:txBody>
      </p:sp>
      <p:sp>
        <p:nvSpPr>
          <p:cNvPr id="420" name="Google Shape;420;p5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b="0" i="0" lang="en-IN" u="none" strike="noStrike">
                <a:solidFill>
                  <a:srgbClr val="D1D5DB"/>
                </a:solidFill>
                <a:latin typeface="Arial"/>
                <a:ea typeface="Arial"/>
                <a:cs typeface="Arial"/>
                <a:sym typeface="Arial"/>
              </a:rPr>
              <a:t>The MCG-RE revolutionizes agriculture, blending sensors, Cloud Analytics and a smart Recommendation System for real-time crop management. From Automatic Irrigation to NPK-powered Nutrient Monitoring, it redefines precision farming. Environmental adaptability and Soil/Water pH Monitoring optimize conditions. The user-friendly Cloud Analytics and machine learning Recommendation System empower farmers. This project not only meets but surpasses global sustainability goals, reshaping farming for efficiency and resilience. The MCG-RE is a beacon guiding agriculture into a sustainable, productive future.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grpSp>
        <p:nvGrpSpPr>
          <p:cNvPr id="189" name="Google Shape;189;p24"/>
          <p:cNvGrpSpPr/>
          <p:nvPr/>
        </p:nvGrpSpPr>
        <p:grpSpPr>
          <a:xfrm>
            <a:off x="1333713" y="618518"/>
            <a:ext cx="2662219" cy="618099"/>
            <a:chOff x="1301" y="0"/>
            <a:chExt cx="2662219" cy="618099"/>
          </a:xfrm>
        </p:grpSpPr>
        <p:sp>
          <p:nvSpPr>
            <p:cNvPr id="190" name="Google Shape;190;p24"/>
            <p:cNvSpPr/>
            <p:nvPr/>
          </p:nvSpPr>
          <p:spPr>
            <a:xfrm>
              <a:off x="1301" y="0"/>
              <a:ext cx="2662219" cy="618099"/>
            </a:xfrm>
            <a:prstGeom prst="roundRect">
              <a:avLst>
                <a:gd fmla="val 10000" name="adj"/>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nvSpPr>
          <p:spPr>
            <a:xfrm>
              <a:off x="19405" y="18104"/>
              <a:ext cx="2626011" cy="581891"/>
            </a:xfrm>
            <a:prstGeom prst="rect">
              <a:avLst/>
            </a:prstGeom>
            <a:noFill/>
            <a:ln>
              <a:noFill/>
            </a:ln>
          </p:spPr>
          <p:txBody>
            <a:bodyPr anchorCtr="0" anchor="ctr" bIns="99050" lIns="99050" spcFirstLastPara="1" rIns="99050" wrap="square" tIns="99050">
              <a:noAutofit/>
            </a:bodyPr>
            <a:lstStyle/>
            <a:p>
              <a:pPr indent="0" lvl="0" marL="0" marR="0" rtl="0" algn="ctr">
                <a:lnSpc>
                  <a:spcPct val="90000"/>
                </a:lnSpc>
                <a:spcBef>
                  <a:spcPts val="0"/>
                </a:spcBef>
                <a:spcAft>
                  <a:spcPts val="0"/>
                </a:spcAft>
                <a:buClr>
                  <a:schemeClr val="lt1"/>
                </a:buClr>
                <a:buSzPts val="2600"/>
                <a:buFont typeface="Century Gothic"/>
                <a:buNone/>
              </a:pPr>
              <a:r>
                <a:rPr b="0" i="0" lang="en-IN" sz="2600" u="none" cap="none" strike="noStrike">
                  <a:solidFill>
                    <a:schemeClr val="lt1"/>
                  </a:solidFill>
                  <a:latin typeface="Century Gothic"/>
                  <a:ea typeface="Century Gothic"/>
                  <a:cs typeface="Century Gothic"/>
                  <a:sym typeface="Century Gothic"/>
                </a:rPr>
                <a:t>ABSTRACT</a:t>
              </a:r>
              <a:endParaRPr b="0" i="0" sz="2600" u="none" cap="none" strike="noStrike">
                <a:solidFill>
                  <a:schemeClr val="lt1"/>
                </a:solidFill>
                <a:latin typeface="Century Gothic"/>
                <a:ea typeface="Century Gothic"/>
                <a:cs typeface="Century Gothic"/>
                <a:sym typeface="Century Gothic"/>
              </a:endParaRPr>
            </a:p>
          </p:txBody>
        </p:sp>
      </p:grpSp>
      <p:sp>
        <p:nvSpPr>
          <p:cNvPr id="192" name="Google Shape;192;p24"/>
          <p:cNvSpPr txBox="1"/>
          <p:nvPr>
            <p:ph idx="1" type="body"/>
          </p:nvPr>
        </p:nvSpPr>
        <p:spPr>
          <a:xfrm>
            <a:off x="1332411" y="1471748"/>
            <a:ext cx="9715000" cy="4415245"/>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spcBef>
                <a:spcPts val="0"/>
              </a:spcBef>
              <a:spcAft>
                <a:spcPts val="0"/>
              </a:spcAft>
              <a:buSzPct val="80000"/>
              <a:buNone/>
            </a:pPr>
            <a:r>
              <a:rPr b="1" i="0" lang="en-IN">
                <a:solidFill>
                  <a:srgbClr val="D1D5DB"/>
                </a:solidFill>
                <a:latin typeface="Arial"/>
                <a:ea typeface="Arial"/>
                <a:cs typeface="Arial"/>
                <a:sym typeface="Arial"/>
              </a:rPr>
              <a:t>The Multisensory Crop Guidance REALTIME Engine (MCG-RE) marks a groundbreaking leap in agriculture. Imagine a system that seamlessly blends the sensors, Cloud Analytics and an advanced Recommendation System to revolutionize how we manage crops. This autonomous marvel operates in real-time, revolutionizing crop management by optimizing water use through an Automatic Irrigation System triggered by moisture sensor readings. But it doesn't stop there. The MCG-RE goes further with Nutrient Monitoring and Dosing, powered by NPK sensors. This means a product made nutrient supply that boosts crop health and maximizes yield. Environmental Monitoring takes the reins with adaptive strategies based on real-time analysis, ensuring that crops thrive under the best possible conditions. Picture this: Soil and Water pH Monitoring keeping tabs on optimal conditions. The MCG-RE doesn't just gather data; it transforms it into actionable insights for farmers through a user-friendly Cloud Analytics interface and a Recommendation System fueled by machine learning. It's like having a personal agricultural advisor at your fingertips. In essence, the MCG-RE is the epitome of precision agriculture. It doesn't just meet but surpasses global sustainability goals, reshaping farming practices to be more efficient and resilient. It's a game-changer, bringing the future of farming into the present.</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5400"/>
              <a:buFont typeface="Arial"/>
              <a:buNone/>
            </a:pPr>
            <a:r>
              <a:rPr lang="en-IN" sz="5400">
                <a:latin typeface="Arial"/>
                <a:ea typeface="Arial"/>
                <a:cs typeface="Arial"/>
                <a:sym typeface="Arial"/>
              </a:rPr>
              <a:t>References</a:t>
            </a:r>
            <a:endParaRPr sz="5400">
              <a:latin typeface="Arial"/>
              <a:ea typeface="Arial"/>
              <a:cs typeface="Arial"/>
              <a:sym typeface="Arial"/>
            </a:endParaRPr>
          </a:p>
        </p:txBody>
      </p:sp>
      <p:sp>
        <p:nvSpPr>
          <p:cNvPr id="426" name="Google Shape;426;p60"/>
          <p:cNvSpPr txBox="1"/>
          <p:nvPr>
            <p:ph idx="1" type="body"/>
          </p:nvPr>
        </p:nvSpPr>
        <p:spPr>
          <a:xfrm>
            <a:off x="864704" y="1590262"/>
            <a:ext cx="9185149" cy="4658138"/>
          </a:xfrm>
          <a:prstGeom prst="rect">
            <a:avLst/>
          </a:prstGeom>
          <a:noFill/>
          <a:ln>
            <a:noFill/>
          </a:ln>
        </p:spPr>
        <p:txBody>
          <a:bodyPr anchorCtr="0" anchor="t" bIns="45700" lIns="91425" spcFirstLastPara="1" rIns="91425" wrap="square" tIns="45700">
            <a:noAutofit/>
          </a:bodyPr>
          <a:lstStyle/>
          <a:p>
            <a:pPr indent="-248920" lvl="0" marL="342900" rtl="0" algn="just">
              <a:lnSpc>
                <a:spcPct val="90000"/>
              </a:lnSpc>
              <a:spcBef>
                <a:spcPts val="0"/>
              </a:spcBef>
              <a:spcAft>
                <a:spcPts val="0"/>
              </a:spcAft>
              <a:buSzPts val="760"/>
              <a:buNone/>
            </a:pPr>
            <a:r>
              <a:t/>
            </a:r>
            <a:endParaRPr sz="1400" u="none">
              <a:latin typeface="Arial"/>
              <a:ea typeface="Arial"/>
              <a:cs typeface="Arial"/>
              <a:sym typeface="Arial"/>
            </a:endParaRPr>
          </a:p>
          <a:p>
            <a:pPr indent="-340360" lvl="0" marL="342900" rtl="0" algn="l">
              <a:lnSpc>
                <a:spcPct val="80000"/>
              </a:lnSpc>
              <a:spcBef>
                <a:spcPts val="0"/>
              </a:spcBef>
              <a:spcAft>
                <a:spcPts val="0"/>
              </a:spcAft>
              <a:buClr>
                <a:schemeClr val="lt1"/>
              </a:buClr>
              <a:buSzPts val="1400"/>
              <a:buFont typeface="Arial"/>
              <a:buChar char="►"/>
            </a:pPr>
            <a:r>
              <a:rPr lang="en-IN" sz="1400">
                <a:latin typeface="Arial"/>
                <a:ea typeface="Arial"/>
                <a:cs typeface="Arial"/>
                <a:sym typeface="Arial"/>
              </a:rPr>
              <a:t>Accelerating Crop Yield: Multisensor Data Fusion and Machine Learning for Agriculture Text Classification</a:t>
            </a:r>
            <a:endParaRPr b="1" sz="1400">
              <a:latin typeface="Arial"/>
              <a:ea typeface="Arial"/>
              <a:cs typeface="Arial"/>
              <a:sym typeface="Arial"/>
            </a:endParaRPr>
          </a:p>
          <a:p>
            <a:pPr indent="0" lvl="0" marL="342900" rtl="0" algn="l">
              <a:lnSpc>
                <a:spcPct val="80000"/>
              </a:lnSpc>
              <a:spcBef>
                <a:spcPts val="0"/>
              </a:spcBef>
              <a:spcAft>
                <a:spcPts val="0"/>
              </a:spcAft>
              <a:buNone/>
            </a:pPr>
            <a:r>
              <a:t/>
            </a:r>
            <a:endParaRPr b="1" sz="1400">
              <a:latin typeface="Arial"/>
              <a:ea typeface="Arial"/>
              <a:cs typeface="Arial"/>
              <a:sym typeface="Arial"/>
            </a:endParaRPr>
          </a:p>
          <a:p>
            <a:pPr indent="-340360" lvl="0" marL="342900" rtl="0" algn="l">
              <a:lnSpc>
                <a:spcPct val="103913"/>
              </a:lnSpc>
              <a:spcBef>
                <a:spcPts val="0"/>
              </a:spcBef>
              <a:spcAft>
                <a:spcPts val="0"/>
              </a:spcAft>
              <a:buClr>
                <a:schemeClr val="lt1"/>
              </a:buClr>
              <a:buSzPts val="1400"/>
              <a:buFont typeface="Arial"/>
              <a:buChar char="►"/>
            </a:pPr>
            <a:r>
              <a:rPr lang="en-IN" sz="1400">
                <a:latin typeface="Arial"/>
                <a:ea typeface="Arial"/>
                <a:cs typeface="Arial"/>
                <a:sym typeface="Arial"/>
              </a:rPr>
              <a:t>WB-CPI: Weather Based Crop Prediction in India Using Big Data Analytics</a:t>
            </a:r>
            <a:endParaRPr sz="1400">
              <a:latin typeface="Arial"/>
              <a:ea typeface="Arial"/>
              <a:cs typeface="Arial"/>
              <a:sym typeface="Arial"/>
            </a:endParaRPr>
          </a:p>
          <a:p>
            <a:pPr indent="0" lvl="0" marL="342900" rtl="0" algn="l">
              <a:lnSpc>
                <a:spcPct val="80000"/>
              </a:lnSpc>
              <a:spcBef>
                <a:spcPts val="0"/>
              </a:spcBef>
              <a:spcAft>
                <a:spcPts val="0"/>
              </a:spcAft>
              <a:buNone/>
            </a:pPr>
            <a:r>
              <a:t/>
            </a:r>
            <a:endParaRPr sz="1400">
              <a:latin typeface="Arial"/>
              <a:ea typeface="Arial"/>
              <a:cs typeface="Arial"/>
              <a:sym typeface="Arial"/>
            </a:endParaRPr>
          </a:p>
          <a:p>
            <a:pPr indent="-340360" lvl="0" marL="342900" rtl="0" algn="l">
              <a:lnSpc>
                <a:spcPct val="80000"/>
              </a:lnSpc>
              <a:spcBef>
                <a:spcPts val="0"/>
              </a:spcBef>
              <a:spcAft>
                <a:spcPts val="0"/>
              </a:spcAft>
              <a:buClr>
                <a:schemeClr val="lt1"/>
              </a:buClr>
              <a:buSzPts val="1400"/>
              <a:buFont typeface="Arial"/>
              <a:buChar char="►"/>
            </a:pPr>
            <a:r>
              <a:rPr lang="en-IN" sz="1400">
                <a:latin typeface="Arial"/>
                <a:ea typeface="Arial"/>
                <a:cs typeface="Arial"/>
                <a:sym typeface="Arial"/>
              </a:rPr>
              <a:t>Internet of Things (IoT) Assisted Context Aware Fertilizer Recommendation</a:t>
            </a:r>
            <a:endParaRPr sz="1400">
              <a:latin typeface="Arial"/>
              <a:ea typeface="Arial"/>
              <a:cs typeface="Arial"/>
              <a:sym typeface="Arial"/>
            </a:endParaRPr>
          </a:p>
          <a:p>
            <a:pPr indent="0" lvl="0" marL="342900" rtl="0" algn="l">
              <a:lnSpc>
                <a:spcPct val="80000"/>
              </a:lnSpc>
              <a:spcBef>
                <a:spcPts val="0"/>
              </a:spcBef>
              <a:spcAft>
                <a:spcPts val="0"/>
              </a:spcAft>
              <a:buNone/>
            </a:pPr>
            <a:r>
              <a:t/>
            </a:r>
            <a:endParaRPr sz="1400">
              <a:latin typeface="Arial"/>
              <a:ea typeface="Arial"/>
              <a:cs typeface="Arial"/>
              <a:sym typeface="Arial"/>
            </a:endParaRPr>
          </a:p>
          <a:p>
            <a:pPr indent="-340360" lvl="0" marL="342900" rtl="0" algn="l">
              <a:lnSpc>
                <a:spcPct val="80000"/>
              </a:lnSpc>
              <a:spcBef>
                <a:spcPts val="0"/>
              </a:spcBef>
              <a:spcAft>
                <a:spcPts val="0"/>
              </a:spcAft>
              <a:buClr>
                <a:schemeClr val="lt1"/>
              </a:buClr>
              <a:buSzPts val="1400"/>
              <a:buFont typeface="Arial"/>
              <a:buChar char="►"/>
            </a:pPr>
            <a:r>
              <a:rPr lang="en-IN" sz="1400">
                <a:latin typeface="Arial"/>
                <a:ea typeface="Arial"/>
                <a:cs typeface="Arial"/>
                <a:sym typeface="Arial"/>
              </a:rPr>
              <a:t>Internet of Things and Wireless Sensor Networks for Smart Agriculture Applications: A Survey</a:t>
            </a:r>
            <a:endParaRPr sz="1400">
              <a:latin typeface="Arial"/>
              <a:ea typeface="Arial"/>
              <a:cs typeface="Arial"/>
              <a:sym typeface="Arial"/>
            </a:endParaRPr>
          </a:p>
          <a:p>
            <a:pPr indent="0" lvl="0" marL="0" rtl="0" algn="l">
              <a:lnSpc>
                <a:spcPct val="80000"/>
              </a:lnSpc>
              <a:spcBef>
                <a:spcPts val="0"/>
              </a:spcBef>
              <a:spcAft>
                <a:spcPts val="0"/>
              </a:spcAft>
              <a:buSzPts val="523"/>
              <a:buNone/>
            </a:pPr>
            <a:r>
              <a:t/>
            </a:r>
            <a:endParaRPr sz="1400">
              <a:latin typeface="Arial"/>
              <a:ea typeface="Arial"/>
              <a:cs typeface="Arial"/>
              <a:sym typeface="Arial"/>
            </a:endParaRPr>
          </a:p>
          <a:p>
            <a:pPr indent="-340360" lvl="0" marL="342900" rtl="0" algn="l">
              <a:lnSpc>
                <a:spcPct val="80000"/>
              </a:lnSpc>
              <a:spcBef>
                <a:spcPts val="0"/>
              </a:spcBef>
              <a:spcAft>
                <a:spcPts val="0"/>
              </a:spcAft>
              <a:buClr>
                <a:schemeClr val="lt1"/>
              </a:buClr>
              <a:buSzPts val="1400"/>
              <a:buFont typeface="Arial"/>
              <a:buChar char="►"/>
            </a:pPr>
            <a:r>
              <a:rPr lang="en-IN" sz="1400">
                <a:latin typeface="Arial"/>
                <a:ea typeface="Arial"/>
                <a:cs typeface="Arial"/>
                <a:sym typeface="Arial"/>
              </a:rPr>
              <a:t>CROPCARE: An Intelligent Real-Time Sustainable IoT System for Crop Disease Detection Using Mobile Vision</a:t>
            </a:r>
            <a:endParaRPr sz="1400">
              <a:latin typeface="Arial"/>
              <a:ea typeface="Arial"/>
              <a:cs typeface="Arial"/>
              <a:sym typeface="Arial"/>
            </a:endParaRPr>
          </a:p>
          <a:p>
            <a:pPr indent="0" lvl="0" marL="342900" rtl="0" algn="l">
              <a:lnSpc>
                <a:spcPct val="80000"/>
              </a:lnSpc>
              <a:spcBef>
                <a:spcPts val="0"/>
              </a:spcBef>
              <a:spcAft>
                <a:spcPts val="0"/>
              </a:spcAft>
              <a:buNone/>
            </a:pPr>
            <a:r>
              <a:t/>
            </a:r>
            <a:endParaRPr sz="1400">
              <a:latin typeface="Arial"/>
              <a:ea typeface="Arial"/>
              <a:cs typeface="Arial"/>
              <a:sym typeface="Arial"/>
            </a:endParaRPr>
          </a:p>
          <a:p>
            <a:pPr indent="-340360" lvl="0" marL="342900" rtl="0" algn="l">
              <a:lnSpc>
                <a:spcPct val="103913"/>
              </a:lnSpc>
              <a:spcBef>
                <a:spcPts val="0"/>
              </a:spcBef>
              <a:spcAft>
                <a:spcPts val="0"/>
              </a:spcAft>
              <a:buClr>
                <a:schemeClr val="lt1"/>
              </a:buClr>
              <a:buSzPts val="1400"/>
              <a:buFont typeface="Arial"/>
              <a:buChar char="►"/>
            </a:pPr>
            <a:r>
              <a:rPr lang="en-IN" sz="1400">
                <a:latin typeface="Arial"/>
                <a:ea typeface="Arial"/>
                <a:cs typeface="Arial"/>
                <a:sym typeface="Arial"/>
              </a:rPr>
              <a:t>An Intelligent Irrigation Scheduling System Using Low-Cost Wireless Sensor Network Toward Sustainable and Precision Agriculture</a:t>
            </a:r>
            <a:endParaRPr sz="1400">
              <a:latin typeface="Arial"/>
              <a:ea typeface="Arial"/>
              <a:cs typeface="Arial"/>
              <a:sym typeface="Arial"/>
            </a:endParaRPr>
          </a:p>
          <a:p>
            <a:pPr indent="0" lvl="0" marL="342900" rtl="0" algn="l">
              <a:lnSpc>
                <a:spcPct val="80000"/>
              </a:lnSpc>
              <a:spcBef>
                <a:spcPts val="0"/>
              </a:spcBef>
              <a:spcAft>
                <a:spcPts val="0"/>
              </a:spcAft>
              <a:buNone/>
            </a:pPr>
            <a:r>
              <a:t/>
            </a:r>
            <a:endParaRPr b="1" sz="1400">
              <a:latin typeface="Arial"/>
              <a:ea typeface="Arial"/>
              <a:cs typeface="Arial"/>
              <a:sym typeface="Arial"/>
            </a:endParaRPr>
          </a:p>
          <a:p>
            <a:pPr indent="-340360" lvl="0" marL="342900" rtl="0" algn="l">
              <a:lnSpc>
                <a:spcPct val="103913"/>
              </a:lnSpc>
              <a:spcBef>
                <a:spcPts val="0"/>
              </a:spcBef>
              <a:spcAft>
                <a:spcPts val="0"/>
              </a:spcAft>
              <a:buClr>
                <a:schemeClr val="lt1"/>
              </a:buClr>
              <a:buSzPts val="1400"/>
              <a:buFont typeface="Arial"/>
              <a:buChar char="►"/>
            </a:pPr>
            <a:r>
              <a:rPr lang="en-IN" sz="1400">
                <a:latin typeface="Arial"/>
                <a:ea typeface="Arial"/>
                <a:cs typeface="Arial"/>
                <a:sym typeface="Arial"/>
              </a:rPr>
              <a:t>WaterNet: A Network for Monitoring and Assessing Water Quality for Drinking and Irrigation Purposes</a:t>
            </a:r>
            <a:endParaRPr sz="1400">
              <a:latin typeface="Arial"/>
              <a:ea typeface="Arial"/>
              <a:cs typeface="Arial"/>
              <a:sym typeface="Arial"/>
            </a:endParaRPr>
          </a:p>
          <a:p>
            <a:pPr indent="0" lvl="0" marL="342900" rtl="0" algn="l">
              <a:lnSpc>
                <a:spcPct val="80000"/>
              </a:lnSpc>
              <a:spcBef>
                <a:spcPts val="0"/>
              </a:spcBef>
              <a:spcAft>
                <a:spcPts val="0"/>
              </a:spcAft>
              <a:buNone/>
            </a:pPr>
            <a:r>
              <a:t/>
            </a:r>
            <a:endParaRPr sz="1400">
              <a:latin typeface="Arial"/>
              <a:ea typeface="Arial"/>
              <a:cs typeface="Arial"/>
              <a:sym typeface="Arial"/>
            </a:endParaRPr>
          </a:p>
          <a:p>
            <a:pPr indent="-340360" lvl="0" marL="342900" rtl="0" algn="l">
              <a:lnSpc>
                <a:spcPct val="103913"/>
              </a:lnSpc>
              <a:spcBef>
                <a:spcPts val="0"/>
              </a:spcBef>
              <a:spcAft>
                <a:spcPts val="0"/>
              </a:spcAft>
              <a:buClr>
                <a:schemeClr val="lt1"/>
              </a:buClr>
              <a:buSzPts val="1400"/>
              <a:buFont typeface="Arial"/>
              <a:buChar char="►"/>
            </a:pPr>
            <a:r>
              <a:rPr lang="en-IN" sz="1400">
                <a:latin typeface="Arial"/>
                <a:ea typeface="Arial"/>
                <a:cs typeface="Arial"/>
                <a:sym typeface="Arial"/>
              </a:rPr>
              <a:t>How to Feed a Growing Population—An IoT Approach to Crop Health and Growth</a:t>
            </a:r>
            <a:endParaRPr sz="1400">
              <a:latin typeface="Arial"/>
              <a:ea typeface="Arial"/>
              <a:cs typeface="Arial"/>
              <a:sym typeface="Arial"/>
            </a:endParaRPr>
          </a:p>
          <a:p>
            <a:pPr indent="0" lvl="0" marL="342900" rtl="0" algn="l">
              <a:lnSpc>
                <a:spcPct val="103913"/>
              </a:lnSpc>
              <a:spcBef>
                <a:spcPts val="0"/>
              </a:spcBef>
              <a:spcAft>
                <a:spcPts val="0"/>
              </a:spcAft>
              <a:buNone/>
            </a:pPr>
            <a:r>
              <a:t/>
            </a:r>
            <a:endParaRPr sz="1400">
              <a:latin typeface="Arial"/>
              <a:ea typeface="Arial"/>
              <a:cs typeface="Arial"/>
              <a:sym typeface="Arial"/>
            </a:endParaRPr>
          </a:p>
          <a:p>
            <a:pPr indent="-340360" lvl="0" marL="342900" rtl="0" algn="l">
              <a:lnSpc>
                <a:spcPct val="103913"/>
              </a:lnSpc>
              <a:spcBef>
                <a:spcPts val="0"/>
              </a:spcBef>
              <a:spcAft>
                <a:spcPts val="0"/>
              </a:spcAft>
              <a:buClr>
                <a:schemeClr val="lt1"/>
              </a:buClr>
              <a:buSzPts val="1400"/>
              <a:buFont typeface="Arial"/>
              <a:buChar char="►"/>
            </a:pPr>
            <a:r>
              <a:rPr lang="en-IN" sz="1400">
                <a:latin typeface="Arial"/>
                <a:ea typeface="Arial"/>
                <a:cs typeface="Arial"/>
                <a:sym typeface="Arial"/>
              </a:rPr>
              <a:t>Research on the Evolutionary Decision-Making Behavior Among the Government, Farmers and Consumers: Based on the Quality and Safety of Agricultural Products</a:t>
            </a:r>
            <a:endParaRPr sz="1400">
              <a:latin typeface="Arial"/>
              <a:ea typeface="Arial"/>
              <a:cs typeface="Arial"/>
              <a:sym typeface="Arial"/>
            </a:endParaRPr>
          </a:p>
          <a:p>
            <a:pPr indent="0" lvl="0" marL="342900" rtl="0" algn="l">
              <a:lnSpc>
                <a:spcPct val="80000"/>
              </a:lnSpc>
              <a:spcBef>
                <a:spcPts val="0"/>
              </a:spcBef>
              <a:spcAft>
                <a:spcPts val="0"/>
              </a:spcAft>
              <a:buNone/>
            </a:pPr>
            <a:r>
              <a:t/>
            </a:r>
            <a:endParaRPr sz="1400">
              <a:latin typeface="Arial"/>
              <a:ea typeface="Arial"/>
              <a:cs typeface="Arial"/>
              <a:sym typeface="Arial"/>
            </a:endParaRPr>
          </a:p>
          <a:p>
            <a:pPr indent="-340360" lvl="0" marL="342900" rtl="0" algn="l">
              <a:lnSpc>
                <a:spcPct val="103913"/>
              </a:lnSpc>
              <a:spcBef>
                <a:spcPts val="0"/>
              </a:spcBef>
              <a:spcAft>
                <a:spcPts val="0"/>
              </a:spcAft>
              <a:buClr>
                <a:schemeClr val="lt1"/>
              </a:buClr>
              <a:buSzPts val="1400"/>
              <a:buFont typeface="Arial"/>
              <a:buChar char="►"/>
            </a:pPr>
            <a:r>
              <a:rPr lang="en-IN" sz="1400">
                <a:latin typeface="Arial"/>
                <a:ea typeface="Arial"/>
                <a:cs typeface="Arial"/>
                <a:sym typeface="Arial"/>
              </a:rPr>
              <a:t>How Digital Business Penetration Influences Farmers’ Sense of Economic Gain: The Role of Farmers’ Entrepreneurial Orientation and Market Responsiveness</a:t>
            </a:r>
            <a:endParaRPr sz="14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type="title"/>
          </p:nvPr>
        </p:nvSpPr>
        <p:spPr>
          <a:xfrm>
            <a:off x="646111" y="452718"/>
            <a:ext cx="6268495" cy="87969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 </a:t>
            </a:r>
            <a:endParaRPr/>
          </a:p>
        </p:txBody>
      </p:sp>
      <p:sp>
        <p:nvSpPr>
          <p:cNvPr id="432" name="Google Shape;432;p61"/>
          <p:cNvSpPr txBox="1"/>
          <p:nvPr>
            <p:ph idx="1" type="body"/>
          </p:nvPr>
        </p:nvSpPr>
        <p:spPr>
          <a:xfrm>
            <a:off x="1103312" y="2490651"/>
            <a:ext cx="8946541" cy="194201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5280"/>
              <a:buNone/>
            </a:pPr>
            <a:r>
              <a:rPr lang="en-IN" sz="6600"/>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914400" y="452718"/>
            <a:ext cx="7628709" cy="87969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INTRODUCTION</a:t>
            </a:r>
            <a:endParaRPr/>
          </a:p>
        </p:txBody>
      </p:sp>
      <p:sp>
        <p:nvSpPr>
          <p:cNvPr id="198" name="Google Shape;198;p25"/>
          <p:cNvSpPr txBox="1"/>
          <p:nvPr>
            <p:ph idx="1" type="body"/>
          </p:nvPr>
        </p:nvSpPr>
        <p:spPr>
          <a:xfrm>
            <a:off x="914400" y="1733006"/>
            <a:ext cx="9135453" cy="4515394"/>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920"/>
              <a:buNone/>
            </a:pPr>
            <a:r>
              <a:rPr b="0" i="0" lang="en-IN" sz="2400">
                <a:solidFill>
                  <a:srgbClr val="D1D5DB"/>
                </a:solidFill>
                <a:latin typeface="Arial"/>
                <a:ea typeface="Arial"/>
                <a:cs typeface="Arial"/>
                <a:sym typeface="Arial"/>
              </a:rPr>
              <a:t>The Multisensory Crop Guidance REALTIME Engine (MCG-RE) revolutionizes agriculture through </a:t>
            </a:r>
            <a:r>
              <a:rPr lang="en-IN" sz="2400">
                <a:solidFill>
                  <a:srgbClr val="D1D5DB"/>
                </a:solidFill>
                <a:latin typeface="Arial"/>
                <a:ea typeface="Arial"/>
                <a:cs typeface="Arial"/>
                <a:sym typeface="Arial"/>
              </a:rPr>
              <a:t>latest</a:t>
            </a:r>
            <a:r>
              <a:rPr b="0" i="0" lang="en-IN" sz="2400">
                <a:solidFill>
                  <a:srgbClr val="D1D5DB"/>
                </a:solidFill>
                <a:latin typeface="Arial"/>
                <a:ea typeface="Arial"/>
                <a:cs typeface="Arial"/>
                <a:sym typeface="Arial"/>
              </a:rPr>
              <a:t> technology. With an Automatic Irrigation System triggered by moisture sensors and NPK-powered Nutrient Monitoring, it optimizes water usage and enhances crop health. Environmental Monitoring and Cloud Analytics provide real-time insights, while the Recommendation System empowers farmers with personalized guidance, embodying a holistic precision agriculture solution for sustainable and resilient farming.</a:t>
            </a:r>
            <a:endParaRPr sz="24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1149531" y="182880"/>
            <a:ext cx="6261463" cy="81860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MOTIVATION</a:t>
            </a:r>
            <a:endParaRPr/>
          </a:p>
        </p:txBody>
      </p:sp>
      <p:sp>
        <p:nvSpPr>
          <p:cNvPr id="204" name="Google Shape;204;p26"/>
          <p:cNvSpPr txBox="1"/>
          <p:nvPr>
            <p:ph idx="1" type="body"/>
          </p:nvPr>
        </p:nvSpPr>
        <p:spPr>
          <a:xfrm>
            <a:off x="1149531" y="1097280"/>
            <a:ext cx="8900322" cy="515111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440"/>
              <a:buNone/>
            </a:pPr>
            <a:r>
              <a:rPr b="0" i="0" lang="en-IN" sz="1800">
                <a:solidFill>
                  <a:srgbClr val="D1D5DB"/>
                </a:solidFill>
                <a:latin typeface="Arial"/>
                <a:ea typeface="Arial"/>
                <a:cs typeface="Arial"/>
                <a:sym typeface="Arial"/>
              </a:rPr>
              <a:t>The MCG-RE addresses inefficiencies, resource wastage and unpredictable environmental factors inherent in traditional farming, prompting a shift towards sustainable and technology-driven approaches.</a:t>
            </a:r>
            <a:endParaRPr/>
          </a:p>
          <a:p>
            <a:pPr indent="0" lvl="0" marL="0" rtl="0" algn="just">
              <a:spcBef>
                <a:spcPts val="1000"/>
              </a:spcBef>
              <a:spcAft>
                <a:spcPts val="0"/>
              </a:spcAft>
              <a:buSzPts val="1440"/>
              <a:buNone/>
            </a:pPr>
            <a:r>
              <a:rPr b="0" i="0" lang="en-IN" sz="1800">
                <a:solidFill>
                  <a:srgbClr val="D1D5DB"/>
                </a:solidFill>
                <a:latin typeface="Arial"/>
                <a:ea typeface="Arial"/>
                <a:cs typeface="Arial"/>
                <a:sym typeface="Arial"/>
              </a:rPr>
              <a:t>Motivated by the growing demand for food production due to global population growth, the project aims to enhance agricultural productivity while minimizing environmental impact through advanced sensors and automation. Driven by a commitment to sustainability, the project incorporates Soil/Water pH Monitoring and personalized recommendations to contribute to resource conservation. This includes reducing water usage and minimizing the environmental footprint of agriculture.</a:t>
            </a:r>
            <a:endParaRPr sz="1800">
              <a:latin typeface="Arial"/>
              <a:ea typeface="Arial"/>
              <a:cs typeface="Arial"/>
              <a:sym typeface="Arial"/>
            </a:endParaRPr>
          </a:p>
          <a:p>
            <a:pPr indent="0" lvl="0" marL="0" rtl="0" algn="just">
              <a:spcBef>
                <a:spcPts val="1000"/>
              </a:spcBef>
              <a:spcAft>
                <a:spcPts val="0"/>
              </a:spcAft>
              <a:buSzPts val="1440"/>
              <a:buNone/>
            </a:pPr>
            <a:r>
              <a:rPr b="0" i="0" lang="en-IN" sz="1800">
                <a:solidFill>
                  <a:srgbClr val="D1D5DB"/>
                </a:solidFill>
                <a:latin typeface="Arial"/>
                <a:ea typeface="Arial"/>
                <a:cs typeface="Arial"/>
                <a:sym typeface="Arial"/>
              </a:rPr>
              <a:t>By merging technological innovation with a commitment to sustainability, the MCG-RE aims to empower farmers with precise, data-driven insights and automated solutions. The project endeavors to enhance food security and contribute to a resilient and efficient global agricultural landscape.</a:t>
            </a:r>
            <a:endParaRPr sz="18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4400"/>
              <a:buFont typeface="Arial"/>
              <a:buNone/>
            </a:pPr>
            <a:r>
              <a:rPr lang="en-IN" sz="4400">
                <a:solidFill>
                  <a:srgbClr val="FFFFFF"/>
                </a:solidFill>
                <a:latin typeface="Arial"/>
                <a:ea typeface="Arial"/>
                <a:cs typeface="Arial"/>
                <a:sym typeface="Arial"/>
              </a:rPr>
              <a:t>Literature Survey</a:t>
            </a:r>
            <a:br>
              <a:rPr lang="en-IN" sz="4400">
                <a:solidFill>
                  <a:srgbClr val="FFFFFF"/>
                </a:solidFill>
                <a:latin typeface="Arial"/>
                <a:ea typeface="Arial"/>
                <a:cs typeface="Arial"/>
                <a:sym typeface="Arial"/>
              </a:rPr>
            </a:br>
            <a:endParaRPr>
              <a:latin typeface="Arial"/>
              <a:ea typeface="Arial"/>
              <a:cs typeface="Arial"/>
              <a:sym typeface="Arial"/>
            </a:endParaRPr>
          </a:p>
        </p:txBody>
      </p:sp>
      <p:graphicFrame>
        <p:nvGraphicFramePr>
          <p:cNvPr id="210" name="Google Shape;210;p27"/>
          <p:cNvGraphicFramePr/>
          <p:nvPr/>
        </p:nvGraphicFramePr>
        <p:xfrm>
          <a:off x="646111" y="1341783"/>
          <a:ext cx="3000000" cy="3000000"/>
        </p:xfrm>
        <a:graphic>
          <a:graphicData uri="http://schemas.openxmlformats.org/drawingml/2006/table">
            <a:tbl>
              <a:tblPr bandRow="1" firstRow="1">
                <a:noFill/>
                <a:tableStyleId>{842C79AD-CB76-4E75-860E-76285DBAB166}</a:tableStyleId>
              </a:tblPr>
              <a:tblGrid>
                <a:gridCol w="1568625"/>
                <a:gridCol w="1104550"/>
                <a:gridCol w="2032675"/>
                <a:gridCol w="1222575"/>
                <a:gridCol w="2084825"/>
                <a:gridCol w="2295500"/>
              </a:tblGrid>
              <a:tr h="221575">
                <a:tc>
                  <a:txBody>
                    <a:bodyPr/>
                    <a:lstStyle/>
                    <a:p>
                      <a:pPr indent="0" lvl="0" marL="0" marR="0" rtl="0" algn="l">
                        <a:spcBef>
                          <a:spcPts val="0"/>
                        </a:spcBef>
                        <a:spcAft>
                          <a:spcPts val="0"/>
                        </a:spcAft>
                        <a:buNone/>
                      </a:pPr>
                      <a:r>
                        <a:rPr lang="en-IN" sz="1000" u="none" cap="none" strike="noStrike">
                          <a:latin typeface="Arial"/>
                          <a:ea typeface="Arial"/>
                          <a:cs typeface="Arial"/>
                          <a:sym typeface="Arial"/>
                        </a:rPr>
                        <a:t>Author’s Name</a:t>
                      </a:r>
                      <a:endParaRPr>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Jonural Name</a:t>
                      </a:r>
                      <a:endParaRPr>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Title</a:t>
                      </a:r>
                      <a:endParaRPr>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Year</a:t>
                      </a:r>
                      <a:endParaRPr>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Methodology</a:t>
                      </a:r>
                      <a:endParaRPr>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Inference</a:t>
                      </a:r>
                      <a:endParaRPr>
                        <a:latin typeface="Arial"/>
                        <a:ea typeface="Arial"/>
                        <a:cs typeface="Arial"/>
                        <a:sym typeface="Arial"/>
                      </a:endParaRPr>
                    </a:p>
                  </a:txBody>
                  <a:tcPr marT="45725" marB="45725" marR="91450" marL="91450"/>
                </a:tc>
              </a:tr>
              <a:tr h="2044550">
                <a:tc>
                  <a:txBody>
                    <a:bodyPr/>
                    <a:lstStyle/>
                    <a:p>
                      <a:pPr indent="0" lvl="0" marL="0" marR="0" rtl="0" algn="l">
                        <a:spcBef>
                          <a:spcPts val="0"/>
                        </a:spcBef>
                        <a:spcAft>
                          <a:spcPts val="0"/>
                        </a:spcAft>
                        <a:buNone/>
                      </a:pPr>
                      <a:r>
                        <a:rPr i="0" lang="en-IN" sz="1000" u="none" strike="noStrike">
                          <a:solidFill>
                            <a:schemeClr val="dk1"/>
                          </a:solidFill>
                          <a:latin typeface="Arial"/>
                          <a:ea typeface="Arial"/>
                          <a:cs typeface="Arial"/>
                          <a:sym typeface="Arial"/>
                        </a:rPr>
                        <a:t>A. Reyana, Sandeep Kautish, P. M. Sharan Karthik, Ibrahim Ahmed Al-Baltah, Muhammed Basheer Jasser and Ali Wagdy Mohamed</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i="0" lang="en-IN" sz="1000" u="none" strike="noStrike">
                          <a:solidFill>
                            <a:schemeClr val="dk1"/>
                          </a:solidFill>
                          <a:latin typeface="Arial"/>
                          <a:ea typeface="Arial"/>
                          <a:cs typeface="Arial"/>
                          <a:sym typeface="Arial"/>
                        </a:rPr>
                        <a:t>IEEE ACCESS</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i="0" lang="en-IN" sz="1000" u="none" strike="noStrike">
                          <a:solidFill>
                            <a:schemeClr val="dk1"/>
                          </a:solidFill>
                          <a:latin typeface="Arial"/>
                          <a:ea typeface="Arial"/>
                          <a:cs typeface="Arial"/>
                          <a:sym typeface="Arial"/>
                        </a:rPr>
                        <a:t>Accelerating Crop Yield: Multisensor Data Fusion and Machine Learning for Agriculture Text Classification</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i="0" lang="en-IN" sz="1000" u="none" strike="noStrike">
                          <a:solidFill>
                            <a:schemeClr val="dk1"/>
                          </a:solidFill>
                          <a:latin typeface="Arial"/>
                          <a:ea typeface="Arial"/>
                          <a:cs typeface="Arial"/>
                          <a:sym typeface="Arial"/>
                        </a:rPr>
                        <a:t>2023</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i="0" lang="en-IN" sz="1000">
                          <a:solidFill>
                            <a:schemeClr val="dk1"/>
                          </a:solidFill>
                          <a:latin typeface="Arial"/>
                          <a:ea typeface="Arial"/>
                          <a:cs typeface="Arial"/>
                          <a:sym typeface="Arial"/>
                        </a:rPr>
                        <a:t>The study employs a Multisensor Machine-Learning Approach for classifying multisensor data. This approach supports high-quality data analysis in agricultural contexts, providing cultivation recommendations based on the classification of eight different crops.</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i="0" lang="en-IN" sz="1000">
                          <a:solidFill>
                            <a:schemeClr val="dk1"/>
                          </a:solidFill>
                          <a:latin typeface="Arial"/>
                          <a:ea typeface="Arial"/>
                          <a:cs typeface="Arial"/>
                          <a:sym typeface="Arial"/>
                        </a:rPr>
                        <a:t>The Random Forest algorithm demonstrates effectiveness in classifying agriculture text, leading to enhanced precision in crop yield predictions. This approach contributes to a significant increase in crop yield and promotes awareness in condition-based environmental monitoring systems.</a:t>
                      </a:r>
                      <a:endParaRPr sz="1000">
                        <a:latin typeface="Arial"/>
                        <a:ea typeface="Arial"/>
                        <a:cs typeface="Arial"/>
                        <a:sym typeface="Arial"/>
                      </a:endParaRPr>
                    </a:p>
                  </a:txBody>
                  <a:tcPr marT="45725" marB="45725" marR="91450" marL="91450"/>
                </a:tc>
              </a:tr>
              <a:tr h="289275">
                <a:tc>
                  <a:txBody>
                    <a:bodyPr/>
                    <a:lstStyle/>
                    <a:p>
                      <a:pPr indent="0" lvl="0" marL="0" marR="0" rtl="0" algn="l">
                        <a:spcBef>
                          <a:spcPts val="0"/>
                        </a:spcBef>
                        <a:spcAft>
                          <a:spcPts val="0"/>
                        </a:spcAft>
                        <a:buNone/>
                      </a:pPr>
                      <a:r>
                        <a:rPr lang="en-IN" sz="1000">
                          <a:uFill>
                            <a:noFill/>
                          </a:uFill>
                          <a:latin typeface="Arial"/>
                          <a:ea typeface="Arial"/>
                          <a:cs typeface="Arial"/>
                          <a:sym typeface="Arial"/>
                          <a:hlinkClick r:id="rId3"/>
                        </a:rPr>
                        <a:t>Rishi Gupta</a:t>
                      </a:r>
                      <a:r>
                        <a:rPr lang="en-IN" sz="1000">
                          <a:latin typeface="Arial"/>
                          <a:ea typeface="Arial"/>
                          <a:cs typeface="Arial"/>
                          <a:sym typeface="Arial"/>
                        </a:rPr>
                        <a:t>; </a:t>
                      </a:r>
                      <a:r>
                        <a:rPr lang="en-IN" sz="1000">
                          <a:uFill>
                            <a:noFill/>
                          </a:uFill>
                          <a:latin typeface="Arial"/>
                          <a:ea typeface="Arial"/>
                          <a:cs typeface="Arial"/>
                          <a:sym typeface="Arial"/>
                          <a:hlinkClick r:id="rId4"/>
                        </a:rPr>
                        <a:t>Akhilesh Kumar Sharma</a:t>
                      </a:r>
                      <a:r>
                        <a:rPr lang="en-IN" sz="1000">
                          <a:latin typeface="Arial"/>
                          <a:ea typeface="Arial"/>
                          <a:cs typeface="Arial"/>
                          <a:sym typeface="Arial"/>
                        </a:rPr>
                        <a:t>; </a:t>
                      </a:r>
                      <a:r>
                        <a:rPr lang="en-IN" sz="1000">
                          <a:uFill>
                            <a:noFill/>
                          </a:uFill>
                          <a:latin typeface="Arial"/>
                          <a:ea typeface="Arial"/>
                          <a:cs typeface="Arial"/>
                          <a:sym typeface="Arial"/>
                          <a:hlinkClick r:id="rId5"/>
                        </a:rPr>
                        <a:t>Oorja Garg</a:t>
                      </a:r>
                      <a:r>
                        <a:rPr lang="en-IN" sz="1000">
                          <a:latin typeface="Arial"/>
                          <a:ea typeface="Arial"/>
                          <a:cs typeface="Arial"/>
                          <a:sym typeface="Arial"/>
                        </a:rPr>
                        <a:t>; </a:t>
                      </a:r>
                      <a:r>
                        <a:rPr lang="en-IN" sz="1000">
                          <a:uFill>
                            <a:noFill/>
                          </a:uFill>
                          <a:latin typeface="Arial"/>
                          <a:ea typeface="Arial"/>
                          <a:cs typeface="Arial"/>
                          <a:sym typeface="Arial"/>
                          <a:hlinkClick r:id="rId6"/>
                        </a:rPr>
                        <a:t>Krishna Modi</a:t>
                      </a:r>
                      <a:r>
                        <a:rPr lang="en-IN" sz="1000">
                          <a:latin typeface="Arial"/>
                          <a:ea typeface="Arial"/>
                          <a:cs typeface="Arial"/>
                          <a:sym typeface="Arial"/>
                        </a:rPr>
                        <a:t>; </a:t>
                      </a:r>
                      <a:r>
                        <a:rPr lang="en-IN" sz="1000">
                          <a:uFill>
                            <a:noFill/>
                          </a:uFill>
                          <a:latin typeface="Arial"/>
                          <a:ea typeface="Arial"/>
                          <a:cs typeface="Arial"/>
                          <a:sym typeface="Arial"/>
                          <a:hlinkClick r:id="rId7"/>
                        </a:rPr>
                        <a:t>Shahreen Kasim</a:t>
                      </a:r>
                      <a:r>
                        <a:rPr lang="en-IN" sz="1000">
                          <a:latin typeface="Arial"/>
                          <a:ea typeface="Arial"/>
                          <a:cs typeface="Arial"/>
                          <a:sym typeface="Arial"/>
                        </a:rPr>
                        <a:t>; </a:t>
                      </a:r>
                      <a:r>
                        <a:rPr lang="en-IN" sz="1000" u="sng">
                          <a:latin typeface="Arial"/>
                          <a:ea typeface="Arial"/>
                          <a:cs typeface="Arial"/>
                          <a:sym typeface="Arial"/>
                          <a:hlinkClick r:id="rId8"/>
                        </a:rPr>
                        <a:t>Zirawani Baharum</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IEEE ACCESS</a:t>
                      </a:r>
                      <a:endParaRPr sz="1000">
                        <a:latin typeface="Arial"/>
                        <a:ea typeface="Arial"/>
                        <a:cs typeface="Arial"/>
                        <a:sym typeface="Arial"/>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latin typeface="Arial"/>
                          <a:ea typeface="Arial"/>
                          <a:cs typeface="Arial"/>
                          <a:sym typeface="Arial"/>
                        </a:rPr>
                        <a:t>WB-CPI: Weather Based Crop Prediction in India Using Big Data Analytics</a:t>
                      </a:r>
                      <a:endParaRPr sz="1000">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i="0" lang="en-IN" sz="1000" u="none" strike="noStrike">
                          <a:latin typeface="Arial"/>
                          <a:ea typeface="Arial"/>
                          <a:cs typeface="Arial"/>
                          <a:sym typeface="Arial"/>
                        </a:rPr>
                        <a:t>202</a:t>
                      </a:r>
                      <a:r>
                        <a:rPr lang="en-IN" sz="1000">
                          <a:latin typeface="Arial"/>
                          <a:ea typeface="Arial"/>
                          <a:cs typeface="Arial"/>
                          <a:sym typeface="Arial"/>
                        </a:rPr>
                        <a:t>1</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The study aims to enhance crop production by leveraging weather data, including temperature, rainfall, soil conditions, seed type, humidity and wind speed. Initially, the data is pre-processed in a Python environment. Next, the MapReduce framework is applied to analyze and process the large volume of data. K-means clustering is then employed to improve accuracy.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The WB-CPI system provides valuable insights for farmers, aiding them in making informed decisions about crop selection based on weather conditions. By integrating big data analytics, it contributes to sustainable agriculture practices and improved crop yields.</a:t>
                      </a:r>
                      <a:endParaRPr sz="10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606287" y="288235"/>
            <a:ext cx="9213575" cy="80506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IN"/>
              <a:t>Literature Surey</a:t>
            </a:r>
            <a:endParaRPr/>
          </a:p>
        </p:txBody>
      </p:sp>
      <p:graphicFrame>
        <p:nvGraphicFramePr>
          <p:cNvPr id="216" name="Google Shape;216;p28"/>
          <p:cNvGraphicFramePr/>
          <p:nvPr/>
        </p:nvGraphicFramePr>
        <p:xfrm>
          <a:off x="745434" y="1272210"/>
          <a:ext cx="3000000" cy="3000000"/>
        </p:xfrm>
        <a:graphic>
          <a:graphicData uri="http://schemas.openxmlformats.org/drawingml/2006/table">
            <a:tbl>
              <a:tblPr bandRow="1" firstRow="1">
                <a:noFill/>
                <a:tableStyleId>{842C79AD-CB76-4E75-860E-76285DBAB166}</a:tableStyleId>
              </a:tblPr>
              <a:tblGrid>
                <a:gridCol w="1635550"/>
                <a:gridCol w="1054425"/>
                <a:gridCol w="1835350"/>
                <a:gridCol w="1285325"/>
                <a:gridCol w="2070350"/>
                <a:gridCol w="1807075"/>
              </a:tblGrid>
              <a:tr h="346075">
                <a:tc>
                  <a:txBody>
                    <a:bodyPr/>
                    <a:lstStyle/>
                    <a:p>
                      <a:pPr indent="0" lvl="0" marL="0" marR="0" rtl="0" algn="l">
                        <a:spcBef>
                          <a:spcPts val="0"/>
                        </a:spcBef>
                        <a:spcAft>
                          <a:spcPts val="0"/>
                        </a:spcAft>
                        <a:buNone/>
                      </a:pPr>
                      <a:r>
                        <a:rPr lang="en-IN" sz="1000">
                          <a:latin typeface="Arial"/>
                          <a:ea typeface="Arial"/>
                          <a:cs typeface="Arial"/>
                          <a:sym typeface="Arial"/>
                        </a:rPr>
                        <a:t>Author’s Name</a:t>
                      </a:r>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Jonural Name</a:t>
                      </a:r>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Title</a:t>
                      </a:r>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Year</a:t>
                      </a:r>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Methodology</a:t>
                      </a:r>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Inference</a:t>
                      </a:r>
                      <a:endParaRPr/>
                    </a:p>
                  </a:txBody>
                  <a:tcPr marT="45725" marB="45725" marR="91450" marL="91450"/>
                </a:tc>
              </a:tr>
              <a:tr h="2342625">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Arfat Ahmad Khan, Muhammad Faheem, Rab Nawaz Bashir, Chitapong Wechtaisong and Muhammad Zaihid Abbas</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IEEE ACCESS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00"/>
                        <a:buFont typeface="Arial"/>
                        <a:buNone/>
                      </a:pPr>
                      <a:r>
                        <a:rPr b="0" i="0" lang="en-IN" sz="1000" u="none" strike="noStrike">
                          <a:solidFill>
                            <a:schemeClr val="dk1"/>
                          </a:solidFill>
                          <a:latin typeface="Arial"/>
                          <a:ea typeface="Arial"/>
                          <a:cs typeface="Arial"/>
                          <a:sym typeface="Arial"/>
                        </a:rPr>
                        <a:t>Internet of Things (IoT) Assisted Context Aware Fertilizer Recommendation</a:t>
                      </a:r>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2022</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The authors proposed a machine learning-based fertilizer recommendation system. It uses real-time soil fertility context captured through IoT-assisted soil fertility mapping. The system uses Logistic Regression (LR), Support Vector Machine (SVM), Gaussian Naïve Bayes (GNB) and K-Nearest Neighbour (KNN) machine learning models</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The system was implemented in real crop fields. The accuracy of IoT-assisted fertility mapping was assessed by comparing it with the standard soil chemical analysis method. The GNB model was found to be more accurate compared to other machine learning models evaluated, with accuracies of 96% and 94% from training and testing datasets, respectively</a:t>
                      </a:r>
                      <a:endParaRPr sz="1000">
                        <a:latin typeface="Arial"/>
                        <a:ea typeface="Arial"/>
                        <a:cs typeface="Arial"/>
                        <a:sym typeface="Arial"/>
                      </a:endParaRPr>
                    </a:p>
                  </a:txBody>
                  <a:tcPr marT="45725" marB="45725" marR="91450" marL="91450"/>
                </a:tc>
              </a:tr>
              <a:tr h="2608850">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Md. Najmul Mowla, Neazmul Mowla, A. F. M. Shahen Shah, Khaled M. Rabie and Thokozani Shongwe</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IEEE ACCESS</a:t>
                      </a:r>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Internet of Things and Wireless Sensor Networks for Smart Agriculture Applications: A Survey</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2023</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The study provides a comprehensive, future-oriented approach, delving into IoT-WSNs, wireless network protocols and their applications in agriculture since 2019. It thoroughly discusses the overview of IoT and WSNs, encompassing their architectures and summarization of network protocols</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IN" sz="1000" u="none" strike="noStrike">
                          <a:solidFill>
                            <a:schemeClr val="dk1"/>
                          </a:solidFill>
                          <a:latin typeface="Arial"/>
                          <a:ea typeface="Arial"/>
                          <a:cs typeface="Arial"/>
                          <a:sym typeface="Arial"/>
                        </a:rPr>
                        <a:t>The study addresses recent issues and challenges related to IoT-WSNs and proposes mitigation strategies. It emphasizes the integration of advanced technology aiming to contribute to the future development of smart agriculture systems¹. The integration of IoT and WSNs is crucial in enhancing food production across various agricultural domains</a:t>
                      </a:r>
                      <a:endParaRPr sz="10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4400"/>
              <a:buFont typeface="Arial"/>
              <a:buNone/>
            </a:pPr>
            <a:r>
              <a:rPr lang="en-IN" sz="4400">
                <a:solidFill>
                  <a:srgbClr val="FFFFFF"/>
                </a:solidFill>
                <a:latin typeface="Arial"/>
                <a:ea typeface="Arial"/>
                <a:cs typeface="Arial"/>
                <a:sym typeface="Arial"/>
              </a:rPr>
              <a:t>Literature Survey</a:t>
            </a:r>
            <a:br>
              <a:rPr lang="en-IN" sz="4400">
                <a:solidFill>
                  <a:srgbClr val="FFFFFF"/>
                </a:solidFill>
                <a:latin typeface="Arial"/>
                <a:ea typeface="Arial"/>
                <a:cs typeface="Arial"/>
                <a:sym typeface="Arial"/>
              </a:rPr>
            </a:br>
            <a:endParaRPr/>
          </a:p>
        </p:txBody>
      </p:sp>
      <p:graphicFrame>
        <p:nvGraphicFramePr>
          <p:cNvPr id="222" name="Google Shape;222;p29"/>
          <p:cNvGraphicFramePr/>
          <p:nvPr/>
        </p:nvGraphicFramePr>
        <p:xfrm>
          <a:off x="767750" y="1475117"/>
          <a:ext cx="3000000" cy="3000000"/>
        </p:xfrm>
        <a:graphic>
          <a:graphicData uri="http://schemas.openxmlformats.org/drawingml/2006/table">
            <a:tbl>
              <a:tblPr bandRow="1" firstRow="1">
                <a:noFill/>
                <a:tableStyleId>{842C79AD-CB76-4E75-860E-76285DBAB166}</a:tableStyleId>
              </a:tblPr>
              <a:tblGrid>
                <a:gridCol w="1624650"/>
                <a:gridCol w="946025"/>
                <a:gridCol w="1595875"/>
                <a:gridCol w="1167400"/>
                <a:gridCol w="2507475"/>
                <a:gridCol w="1906450"/>
              </a:tblGrid>
              <a:tr h="284325">
                <a:tc>
                  <a:txBody>
                    <a:bodyPr/>
                    <a:lstStyle/>
                    <a:p>
                      <a:pPr indent="0" lvl="0" marL="0" marR="0" rtl="0" algn="l">
                        <a:spcBef>
                          <a:spcPts val="0"/>
                        </a:spcBef>
                        <a:spcAft>
                          <a:spcPts val="0"/>
                        </a:spcAft>
                        <a:buNone/>
                      </a:pPr>
                      <a:r>
                        <a:rPr b="0" lang="en-IN" sz="1000">
                          <a:latin typeface="Arial"/>
                          <a:ea typeface="Arial"/>
                          <a:cs typeface="Arial"/>
                          <a:sym typeface="Arial"/>
                        </a:rPr>
                        <a:t>Author’s Name</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Jonural Name</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Title</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Volume/Issue No. and Year</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Methodology</a:t>
                      </a:r>
                      <a:endParaRPr/>
                    </a:p>
                  </a:txBody>
                  <a:tcPr marT="45725" marB="45725" marR="91450" marL="91450"/>
                </a:tc>
                <a:tc>
                  <a:txBody>
                    <a:bodyPr/>
                    <a:lstStyle/>
                    <a:p>
                      <a:pPr indent="0" lvl="0" marL="0" marR="0" rtl="0" algn="l">
                        <a:spcBef>
                          <a:spcPts val="0"/>
                        </a:spcBef>
                        <a:spcAft>
                          <a:spcPts val="0"/>
                        </a:spcAft>
                        <a:buNone/>
                      </a:pPr>
                      <a:r>
                        <a:rPr b="0" lang="en-IN" sz="1000">
                          <a:latin typeface="Arial"/>
                          <a:ea typeface="Arial"/>
                          <a:cs typeface="Arial"/>
                          <a:sym typeface="Arial"/>
                        </a:rPr>
                        <a:t>Inference</a:t>
                      </a:r>
                      <a:endParaRPr/>
                    </a:p>
                  </a:txBody>
                  <a:tcPr marT="45725" marB="45725" marR="91450" marL="91450"/>
                </a:tc>
              </a:tr>
              <a:tr h="2274775">
                <a:tc>
                  <a:txBody>
                    <a:bodyPr/>
                    <a:lstStyle/>
                    <a:p>
                      <a:pPr indent="0" lvl="0" marL="0" marR="0" rtl="0" algn="l">
                        <a:spcBef>
                          <a:spcPts val="0"/>
                        </a:spcBef>
                        <a:spcAft>
                          <a:spcPts val="0"/>
                        </a:spcAft>
                        <a:buNone/>
                      </a:pPr>
                      <a:r>
                        <a:rPr lang="en-IN" sz="1000">
                          <a:solidFill>
                            <a:srgbClr val="333333"/>
                          </a:solidFill>
                          <a:latin typeface="Arial"/>
                          <a:ea typeface="Arial"/>
                          <a:cs typeface="Arial"/>
                          <a:sym typeface="Arial"/>
                        </a:rPr>
                        <a:t>G. Garg, S. Gupta, P. Mishra, A. Vidyarthi, A. Singh and A. Ali</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IEEE IOT J</a:t>
                      </a:r>
                      <a:r>
                        <a:rPr lang="en-IN" sz="1000">
                          <a:latin typeface="Arial"/>
                          <a:ea typeface="Arial"/>
                          <a:cs typeface="Arial"/>
                          <a:sym typeface="Arial"/>
                        </a:rPr>
                        <a:t>OURNAL</a:t>
                      </a:r>
                      <a:endParaRPr sz="10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000"/>
                        <a:buFont typeface="Arial"/>
                        <a:buNone/>
                      </a:pPr>
                      <a:r>
                        <a:rPr lang="en-IN" sz="1000">
                          <a:latin typeface="Arial"/>
                          <a:ea typeface="Arial"/>
                          <a:cs typeface="Arial"/>
                          <a:sym typeface="Arial"/>
                        </a:rPr>
                        <a:t>CROPCARE: An Intelligent Real-Time Sustainable IoT System for Crop Disease Detection Using Mobile Vision</a:t>
                      </a:r>
                      <a:endParaRPr sz="1000">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202</a:t>
                      </a:r>
                      <a:r>
                        <a:rPr lang="en-IN" sz="1000">
                          <a:latin typeface="Arial"/>
                          <a:ea typeface="Arial"/>
                          <a:cs typeface="Arial"/>
                          <a:sym typeface="Arial"/>
                        </a:rPr>
                        <a:t>3</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solidFill>
                            <a:srgbClr val="111111"/>
                          </a:solidFill>
                          <a:latin typeface="Arial"/>
                          <a:ea typeface="Arial"/>
                          <a:cs typeface="Arial"/>
                          <a:sym typeface="Arial"/>
                        </a:rPr>
                        <a:t> The paper introduces CROPCARE, a sustainable real-time system for crop disease detection and prevention. The system integrates mobile vision, Internet of Things (IoT) and Google Cloud services. The primary function of this intelligent system is to detect crop diseases through the CROPCARE mobile application.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solidFill>
                            <a:srgbClr val="111111"/>
                          </a:solidFill>
                          <a:latin typeface="Arial"/>
                          <a:ea typeface="Arial"/>
                          <a:cs typeface="Arial"/>
                          <a:sym typeface="Arial"/>
                        </a:rPr>
                        <a:t>CROPCARE offers a powerful solution for real-time crop disease detection, leveraging cutting-edge technologies. By combining mobile vision, IoT and cloud services, it contributes to sustainable agriculture practices, aiding farmers in making informed decisions and preventing crop losses.</a:t>
                      </a:r>
                      <a:endParaRPr sz="1000">
                        <a:latin typeface="Arial"/>
                        <a:ea typeface="Arial"/>
                        <a:cs typeface="Arial"/>
                        <a:sym typeface="Arial"/>
                      </a:endParaRPr>
                    </a:p>
                  </a:txBody>
                  <a:tcPr marT="45725" marB="45725" marR="91450" marL="91450"/>
                </a:tc>
              </a:tr>
              <a:tr h="2290100">
                <a:tc>
                  <a:txBody>
                    <a:bodyPr/>
                    <a:lstStyle/>
                    <a:p>
                      <a:pPr indent="0" lvl="0" marL="0" marR="0" rtl="0" algn="l">
                        <a:spcBef>
                          <a:spcPts val="0"/>
                        </a:spcBef>
                        <a:spcAft>
                          <a:spcPts val="0"/>
                        </a:spcAft>
                        <a:buNone/>
                      </a:pPr>
                      <a:r>
                        <a:rPr lang="en-IN" sz="1000">
                          <a:solidFill>
                            <a:srgbClr val="333333"/>
                          </a:solidFill>
                          <a:latin typeface="Arial"/>
                          <a:ea typeface="Arial"/>
                          <a:cs typeface="Arial"/>
                          <a:sym typeface="Arial"/>
                        </a:rPr>
                        <a:t>C. Jamroen, P. Komkum, C. Fongkerd and W. Krongpha</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IEEE ACCESS</a:t>
                      </a:r>
                      <a:endParaRPr sz="1000">
                        <a:latin typeface="Arial"/>
                        <a:ea typeface="Arial"/>
                        <a:cs typeface="Arial"/>
                        <a:sym typeface="Arial"/>
                      </a:endParaRPr>
                    </a:p>
                  </a:txBody>
                  <a:tcPr marT="45725" marB="45725" marR="91450" marL="91450"/>
                </a:tc>
                <a:tc>
                  <a:txBody>
                    <a:bodyPr/>
                    <a:lstStyle/>
                    <a:p>
                      <a:pPr indent="0" lvl="0" marL="0" rtl="0" algn="l">
                        <a:lnSpc>
                          <a:spcPct val="123913"/>
                        </a:lnSpc>
                        <a:spcBef>
                          <a:spcPts val="0"/>
                        </a:spcBef>
                        <a:spcAft>
                          <a:spcPts val="0"/>
                        </a:spcAft>
                        <a:buClr>
                          <a:schemeClr val="dk1"/>
                        </a:buClr>
                        <a:buSzPts val="1100"/>
                        <a:buFont typeface="Arial"/>
                        <a:buNone/>
                      </a:pPr>
                      <a:r>
                        <a:rPr lang="en-IN" sz="1000">
                          <a:solidFill>
                            <a:srgbClr val="333333"/>
                          </a:solidFill>
                          <a:latin typeface="Arial"/>
                          <a:ea typeface="Arial"/>
                          <a:cs typeface="Arial"/>
                          <a:sym typeface="Arial"/>
                        </a:rPr>
                        <a:t>An Intelligent Irrigation Scheduling System Using Low-Cost Wireless Sensor Network Toward Sustainable and Precision Agriculture</a:t>
                      </a:r>
                      <a:endParaRPr sz="1000">
                        <a:solidFill>
                          <a:srgbClr val="333333"/>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sz="1000">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latin typeface="Arial"/>
                          <a:ea typeface="Arial"/>
                          <a:cs typeface="Arial"/>
                          <a:sym typeface="Arial"/>
                        </a:rPr>
                        <a:t>202</a:t>
                      </a:r>
                      <a:r>
                        <a:rPr lang="en-IN" sz="1000">
                          <a:latin typeface="Arial"/>
                          <a:ea typeface="Arial"/>
                          <a:cs typeface="Arial"/>
                          <a:sym typeface="Arial"/>
                        </a:rPr>
                        <a:t>0</a:t>
                      </a:r>
                      <a:endParaRPr sz="1000">
                        <a:latin typeface="Arial"/>
                        <a:ea typeface="Arial"/>
                        <a:cs typeface="Arial"/>
                        <a:sym typeface="Arial"/>
                      </a:endParaRPr>
                    </a:p>
                  </a:txBody>
                  <a:tcPr marT="45725" marB="45725" marR="91450" marL="91450"/>
                </a:tc>
                <a:tc>
                  <a:txBody>
                    <a:bodyPr/>
                    <a:lstStyle/>
                    <a:p>
                      <a:pPr indent="0" lvl="0" marL="0" rtl="0" algn="l">
                        <a:lnSpc>
                          <a:spcPct val="115000"/>
                        </a:lnSpc>
                        <a:spcBef>
                          <a:spcPts val="900"/>
                        </a:spcBef>
                        <a:spcAft>
                          <a:spcPts val="0"/>
                        </a:spcAft>
                        <a:buClr>
                          <a:schemeClr val="dk1"/>
                        </a:buClr>
                        <a:buSzPts val="1100"/>
                        <a:buFont typeface="Arial"/>
                        <a:buNone/>
                      </a:pPr>
                      <a:r>
                        <a:rPr lang="en-IN" sz="1000">
                          <a:solidFill>
                            <a:srgbClr val="111111"/>
                          </a:solidFill>
                          <a:latin typeface="Arial"/>
                          <a:ea typeface="Arial"/>
                          <a:cs typeface="Arial"/>
                          <a:sym typeface="Arial"/>
                        </a:rPr>
                        <a:t> The paper proposes an intelligent irrigation scheduling system that utilizes a low-cost wireless sensor network (WSN). The system employs fuzzy logic to adaptively schedule irrigations, considering crop and soil water variabilities. Two critical variables are incorporated:</a:t>
                      </a:r>
                      <a:endParaRPr sz="1000">
                        <a:solidFill>
                          <a:srgbClr val="111111"/>
                        </a:solidFill>
                        <a:latin typeface="Arial"/>
                        <a:ea typeface="Arial"/>
                        <a:cs typeface="Arial"/>
                        <a:sym typeface="Arial"/>
                      </a:endParaRPr>
                    </a:p>
                    <a:p>
                      <a:pPr indent="0" lvl="0" marL="0" rtl="0" algn="l">
                        <a:lnSpc>
                          <a:spcPct val="115000"/>
                        </a:lnSpc>
                        <a:spcBef>
                          <a:spcPts val="900"/>
                        </a:spcBef>
                        <a:spcAft>
                          <a:spcPts val="0"/>
                        </a:spcAft>
                        <a:buNone/>
                      </a:pPr>
                      <a:r>
                        <a:rPr lang="en-IN" sz="1000">
                          <a:solidFill>
                            <a:srgbClr val="111111"/>
                          </a:solidFill>
                          <a:latin typeface="Arial"/>
                          <a:ea typeface="Arial"/>
                          <a:cs typeface="Arial"/>
                          <a:sym typeface="Arial"/>
                        </a:rPr>
                        <a:t>Crop Water Stress Index (CWSI): Calculated using canopy temperature, solar irradiation and vapor pressure deficit, this index indicates plant water status.</a:t>
                      </a:r>
                      <a:endParaRPr sz="1000">
                        <a:solidFill>
                          <a:srgbClr val="111111"/>
                        </a:solidFill>
                        <a:latin typeface="Arial"/>
                        <a:ea typeface="Arial"/>
                        <a:cs typeface="Arial"/>
                        <a:sym typeface="Arial"/>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000">
                          <a:solidFill>
                            <a:srgbClr val="111111"/>
                          </a:solidFill>
                          <a:latin typeface="Arial"/>
                          <a:ea typeface="Arial"/>
                          <a:cs typeface="Arial"/>
                          <a:sym typeface="Arial"/>
                        </a:rPr>
                        <a:t>The proposed system significantly reduces water usage by 59.61% and electrical energy consumption by 67.35%, while increasing crop yield by 22.58%. It effectively achieves precision irrigation scheduling and demonstrates efficiency in terms of water use and energy consumption. </a:t>
                      </a:r>
                      <a:endParaRPr sz="1000">
                        <a:latin typeface="Arial"/>
                        <a:ea typeface="Arial"/>
                        <a:cs typeface="Arial"/>
                        <a:sym typeface="Arial"/>
                      </a:endParaRPr>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